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22" r:id="rId2"/>
    <p:sldId id="298" r:id="rId3"/>
    <p:sldId id="262" r:id="rId4"/>
    <p:sldId id="299" r:id="rId5"/>
    <p:sldId id="258" r:id="rId6"/>
    <p:sldId id="279" r:id="rId7"/>
    <p:sldId id="293" r:id="rId8"/>
    <p:sldId id="292" r:id="rId9"/>
    <p:sldId id="294" r:id="rId10"/>
    <p:sldId id="295" r:id="rId11"/>
    <p:sldId id="280" r:id="rId12"/>
    <p:sldId id="283" r:id="rId13"/>
    <p:sldId id="282" r:id="rId14"/>
    <p:sldId id="284" r:id="rId15"/>
    <p:sldId id="281" r:id="rId16"/>
    <p:sldId id="273" r:id="rId17"/>
    <p:sldId id="286" r:id="rId18"/>
    <p:sldId id="274" r:id="rId19"/>
    <p:sldId id="324" r:id="rId20"/>
    <p:sldId id="323" r:id="rId21"/>
    <p:sldId id="287" r:id="rId22"/>
    <p:sldId id="277" r:id="rId23"/>
    <p:sldId id="278" r:id="rId24"/>
    <p:sldId id="288" r:id="rId25"/>
    <p:sldId id="260" r:id="rId26"/>
    <p:sldId id="290" r:id="rId27"/>
    <p:sldId id="291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9" r:id="rId39"/>
    <p:sldId id="320" r:id="rId40"/>
    <p:sldId id="300" r:id="rId41"/>
    <p:sldId id="301" r:id="rId42"/>
    <p:sldId id="302" r:id="rId43"/>
    <p:sldId id="303" r:id="rId44"/>
    <p:sldId id="304" r:id="rId45"/>
    <p:sldId id="289" r:id="rId46"/>
    <p:sldId id="305" r:id="rId47"/>
    <p:sldId id="306" r:id="rId48"/>
    <p:sldId id="307" r:id="rId49"/>
    <p:sldId id="32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53BB72-83DF-41F4-B891-26D2B603D907}">
          <p14:sldIdLst>
            <p14:sldId id="322"/>
            <p14:sldId id="298"/>
            <p14:sldId id="262"/>
            <p14:sldId id="299"/>
          </p14:sldIdLst>
        </p14:section>
        <p14:section name="서버구축" id="{E7D2E236-14E8-4629-AAB8-7518298919F0}">
          <p14:sldIdLst>
            <p14:sldId id="258"/>
          </p14:sldIdLst>
        </p14:section>
        <p14:section name="처리서버" id="{34EF122C-1C0C-476C-BF43-20BDB336AE4B}">
          <p14:sldIdLst>
            <p14:sldId id="279"/>
            <p14:sldId id="293"/>
            <p14:sldId id="292"/>
            <p14:sldId id="294"/>
            <p14:sldId id="295"/>
          </p14:sldIdLst>
        </p14:section>
        <p14:section name="MQTT Broker" id="{24674D9C-629F-4783-BAB4-A8B4BBECD263}">
          <p14:sldIdLst>
            <p14:sldId id="280"/>
            <p14:sldId id="283"/>
            <p14:sldId id="282"/>
            <p14:sldId id="284"/>
          </p14:sldIdLst>
        </p14:section>
        <p14:section name="파이어베이스" id="{EB395E53-E7D1-474A-B3D3-76EE1EB19BF2}">
          <p14:sldIdLst>
            <p14:sldId id="281"/>
            <p14:sldId id="273"/>
            <p14:sldId id="286"/>
            <p14:sldId id="274"/>
            <p14:sldId id="324"/>
            <p14:sldId id="323"/>
            <p14:sldId id="287"/>
            <p14:sldId id="277"/>
            <p14:sldId id="278"/>
            <p14:sldId id="288"/>
          </p14:sldIdLst>
        </p14:section>
        <p14:section name="얼굴인식 카메라 측" id="{A930CAAF-2E72-4FE6-8B08-62B80C539BD0}">
          <p14:sldIdLst>
            <p14:sldId id="260"/>
            <p14:sldId id="290"/>
            <p14:sldId id="291"/>
          </p14:sldIdLst>
        </p14:section>
        <p14:section name="승운" id="{596D959D-C931-47A6-8CDD-489F16979218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</p14:sldIdLst>
        </p14:section>
        <p14:section name="준호" id="{1602CA86-C8AE-43F3-8845-F01CBB44A495}">
          <p14:sldIdLst>
            <p14:sldId id="300"/>
            <p14:sldId id="301"/>
            <p14:sldId id="302"/>
            <p14:sldId id="303"/>
            <p14:sldId id="304"/>
          </p14:sldIdLst>
        </p14:section>
        <p14:section name="얼굴인식 구현 및 서버연동" id="{12BAC3C7-7A8D-4157-97F9-9F1AEC2CF302}">
          <p14:sldIdLst>
            <p14:sldId id="289"/>
            <p14:sldId id="305"/>
            <p14:sldId id="306"/>
            <p14:sldId id="307"/>
          </p14:sldIdLst>
        </p14:section>
        <p14:section name="기타" id="{6C2E2E8C-8C81-4E96-83CE-29FDB9931465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6C616-8C68-4643-9D7D-43C4C74FA9F6}" v="1609" dt="2021-09-08T03:41:33.424"/>
    <p1510:client id="{98ED7EF8-193B-49A7-991D-E0C5C26BFEB5}" v="741" dt="2021-08-31T07:36:03.499"/>
    <p1510:client id="{997DE202-3AD0-431B-98ED-6B2837B9A566}" v="859" dt="2021-09-10T02:55:24.328"/>
    <p1510:client id="{AB8365FB-CB7D-4086-B33F-153A0FC5910D}" v="73" dt="2021-08-31T07:49:05.813"/>
    <p1510:client id="{B6E9905C-1549-42A4-8065-65B2EB503FD2}" v="38" dt="2021-09-08T04:07:38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2" autoAdjust="0"/>
    <p:restoredTop sz="94660"/>
  </p:normalViewPr>
  <p:slideViewPr>
    <p:cSldViewPr snapToGrid="0">
      <p:cViewPr>
        <p:scale>
          <a:sx n="75" d="100"/>
          <a:sy n="75" d="100"/>
        </p:scale>
        <p:origin x="-69" y="-6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7128"/>
    </p:cViewPr>
  </p:sorterViewPr>
  <p:notesViewPr>
    <p:cSldViewPr snapToGrid="0">
      <p:cViewPr varScale="1">
        <p:scale>
          <a:sx n="89" d="100"/>
          <a:sy n="89" d="100"/>
        </p:scale>
        <p:origin x="-2922" y="-4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AA4FB-CFC0-465C-9D00-D8CD9FAB7AB9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97812-4C19-4769-A7A8-C463DF05C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96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7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6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3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4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5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2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1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2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2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4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C9453-0358-4B2E-A5E7-7F5A98A5D4D3}" type="datetimeFigureOut">
              <a:rPr lang="ko-KR" altLang="en-US" smtClean="0"/>
              <a:t>2021-09-12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71450" y="1365250"/>
            <a:ext cx="11842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/>
              <a:t>임베디드</a:t>
            </a:r>
            <a:r>
              <a:rPr lang="en-US" altLang="ko-KR" sz="4800" dirty="0"/>
              <a:t>SW</a:t>
            </a:r>
            <a:r>
              <a:rPr lang="ko-KR" altLang="en-US" sz="4800" dirty="0"/>
              <a:t>경진대회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en-US" altLang="ko-KR" sz="4800" dirty="0" err="1"/>
              <a:t>WebOS</a:t>
            </a:r>
            <a:r>
              <a:rPr lang="en-US" altLang="ko-KR" sz="4800" dirty="0"/>
              <a:t> Car2SmartHome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87776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삼아아팀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최현식</a:t>
            </a:r>
            <a:r>
              <a:rPr lang="en-US" altLang="ko-KR" dirty="0"/>
              <a:t>, </a:t>
            </a:r>
            <a:r>
              <a:rPr lang="ko-KR" altLang="en-US" dirty="0"/>
              <a:t>박승운</a:t>
            </a:r>
            <a:r>
              <a:rPr lang="en-US" altLang="ko-KR" dirty="0"/>
              <a:t>, </a:t>
            </a:r>
            <a:r>
              <a:rPr lang="ko-KR" altLang="en-US" dirty="0"/>
              <a:t>이준호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0963" y="1223963"/>
            <a:ext cx="12015787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3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아두이노</a:t>
            </a:r>
            <a:r>
              <a:rPr lang="en-US" altLang="ko-KR" dirty="0"/>
              <a:t>(</a:t>
            </a:r>
            <a:r>
              <a:rPr lang="ko-KR" altLang="en-US" dirty="0" err="1"/>
              <a:t>스마트홈</a:t>
            </a:r>
            <a:r>
              <a:rPr lang="en-US" altLang="ko-KR" dirty="0"/>
              <a:t>)</a:t>
            </a:r>
            <a:r>
              <a:rPr lang="ko-KR" altLang="en-US" dirty="0"/>
              <a:t>측에 전달되는 명령을 확인하여</a:t>
            </a:r>
            <a:r>
              <a:rPr lang="en-US" altLang="ko-KR" dirty="0"/>
              <a:t>, </a:t>
            </a:r>
            <a:r>
              <a:rPr lang="ko-KR" altLang="en-US" dirty="0"/>
              <a:t>해당 동작들이 정상적으로 수행되었는지 체크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dirty="0">
                <a:ea typeface="+mn-lt"/>
                <a:cs typeface="+mn-lt"/>
              </a:rPr>
              <a:t>각 기기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en-US" altLang="ko-KR" dirty="0" err="1">
                <a:ea typeface="+mn-lt"/>
                <a:cs typeface="+mn-lt"/>
              </a:rPr>
              <a:t>webOS</a:t>
            </a:r>
            <a:r>
              <a:rPr lang="en-US" altLang="ko-KR" dirty="0">
                <a:ea typeface="+mn-lt"/>
                <a:cs typeface="+mn-lt"/>
              </a:rPr>
              <a:t>, Android)</a:t>
            </a:r>
            <a:r>
              <a:rPr lang="ko-KR" dirty="0">
                <a:ea typeface="+mn-lt"/>
                <a:cs typeface="+mn-lt"/>
              </a:rPr>
              <a:t>로 </a:t>
            </a:r>
            <a:r>
              <a:rPr lang="ko-KR" dirty="0" err="1">
                <a:ea typeface="+mn-lt"/>
                <a:cs typeface="+mn-lt"/>
              </a:rPr>
              <a:t>부터</a:t>
            </a:r>
            <a:r>
              <a:rPr lang="ko-KR" dirty="0">
                <a:ea typeface="+mn-lt"/>
                <a:cs typeface="+mn-lt"/>
              </a:rPr>
              <a:t> 스케쥴 관련 내용을 전달받아 추가</a:t>
            </a:r>
            <a:r>
              <a:rPr lang="en-US" altLang="ko-KR" dirty="0">
                <a:ea typeface="+mn-lt"/>
                <a:cs typeface="+mn-lt"/>
              </a:rPr>
              <a:t>/</a:t>
            </a:r>
            <a:r>
              <a:rPr lang="ko-KR" dirty="0">
                <a:ea typeface="+mn-lt"/>
                <a:cs typeface="+mn-lt"/>
              </a:rPr>
              <a:t>수정하는 프로그램 작성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1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Broker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RabbitMQ </a:t>
            </a:r>
            <a:r>
              <a:rPr lang="en-US" altLang="ko-KR" sz="1200" dirty="0">
                <a:ea typeface="맑은 고딕"/>
              </a:rPr>
              <a:t>(AMQP 0-9-1 / MQTT 3.1.1)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사용되는 전체기기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서버</a:t>
            </a:r>
            <a:r>
              <a:rPr lang="en-US" altLang="ko-KR" sz="1000" dirty="0">
                <a:ea typeface="맑은 고딕"/>
              </a:rPr>
              <a:t>(Python), </a:t>
            </a:r>
            <a:r>
              <a:rPr lang="en-US" altLang="ko-KR" sz="1000" dirty="0" err="1">
                <a:ea typeface="맑은 고딕"/>
              </a:rPr>
              <a:t>webOS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서비스</a:t>
            </a:r>
            <a:r>
              <a:rPr lang="en-US" altLang="ko-KR" sz="1000" dirty="0">
                <a:ea typeface="맑은 고딕"/>
              </a:rPr>
              <a:t>), </a:t>
            </a:r>
            <a:r>
              <a:rPr lang="ko-KR" altLang="en-US" sz="1000" dirty="0" err="1">
                <a:ea typeface="맑은 고딕"/>
              </a:rPr>
              <a:t>아두이노</a:t>
            </a:r>
            <a:r>
              <a:rPr lang="en-US" altLang="ko-KR" sz="1000" dirty="0">
                <a:ea typeface="맑은 고딕"/>
              </a:rPr>
              <a:t>, </a:t>
            </a:r>
            <a:r>
              <a:rPr lang="ko-KR" altLang="en-US" sz="1000" dirty="0">
                <a:ea typeface="맑은 고딕"/>
              </a:rPr>
              <a:t>안드로이드</a:t>
            </a:r>
            <a:r>
              <a:rPr lang="en-US" altLang="ko-KR" sz="1000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와 통신되는 것을 확인함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1" y="3504360"/>
            <a:ext cx="4042820" cy="3086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781992" y="3499286"/>
            <a:ext cx="5192427" cy="3091732"/>
            <a:chOff x="7057908" y="-3333750"/>
            <a:chExt cx="5781675" cy="3333750"/>
          </a:xfrm>
        </p:grpSpPr>
        <p:pic>
          <p:nvPicPr>
            <p:cNvPr id="6" name="Picture 2" descr="Let&amp;#39;s play with things !: MQTT broker 서비스를 이사가다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908" y="-3333750"/>
              <a:ext cx="5781675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70058" y="-3222171"/>
              <a:ext cx="1018227" cy="35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구성도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</p:grpSp>
      <p:sp>
        <p:nvSpPr>
          <p:cNvPr id="4" name="AutoShape 4" descr="RabbitMq - First Hop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RabbitMq - First Hop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08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항목구성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3957" y="4615006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/>
              <a:t>실제 데이터가</a:t>
            </a:r>
            <a:endParaRPr lang="en-US" altLang="ko-KR" sz="1400" dirty="0"/>
          </a:p>
          <a:p>
            <a:pPr algn="r"/>
            <a:r>
              <a:rPr lang="ko-KR" altLang="en-US" sz="1400" dirty="0"/>
              <a:t>적재되는 </a:t>
            </a:r>
            <a:r>
              <a:rPr lang="en-US" altLang="ko-KR" sz="1400" dirty="0"/>
              <a:t>Queue</a:t>
            </a:r>
            <a:endParaRPr lang="ko-KR" altLang="en-US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288206" y="1683084"/>
            <a:ext cx="9245751" cy="4721726"/>
            <a:chOff x="745958" y="1574800"/>
            <a:chExt cx="10034337" cy="51244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574800"/>
              <a:ext cx="5622574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95"/>
            <a:stretch/>
          </p:blipFill>
          <p:spPr bwMode="auto">
            <a:xfrm>
              <a:off x="6860540" y="1574800"/>
              <a:ext cx="3539186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오른쪽 중괄호 4"/>
            <p:cNvSpPr/>
            <p:nvPr/>
          </p:nvSpPr>
          <p:spPr>
            <a:xfrm>
              <a:off x="10431379" y="3340768"/>
              <a:ext cx="348916" cy="3296653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745958" y="3256547"/>
              <a:ext cx="296779" cy="3344779"/>
            </a:xfrm>
            <a:prstGeom prst="lef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158" y="461500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메시지</a:t>
            </a:r>
            <a:endParaRPr lang="en-US" altLang="ko-KR" sz="1400" dirty="0"/>
          </a:p>
          <a:p>
            <a:r>
              <a:rPr lang="ko-KR" altLang="en-US" sz="1400" dirty="0"/>
              <a:t>자동분류 규칙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72120" y="6471850"/>
            <a:ext cx="1830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Exchange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7618864" y="6471850"/>
            <a:ext cx="1659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Queue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3" name="오른쪽 화살표 12"/>
          <p:cNvSpPr/>
          <p:nvPr/>
        </p:nvSpPr>
        <p:spPr>
          <a:xfrm>
            <a:off x="6310313" y="4043947"/>
            <a:ext cx="978408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규칙에 따라 각 </a:t>
            </a:r>
            <a:r>
              <a:rPr lang="en-US" altLang="ko-KR" sz="700" dirty="0">
                <a:solidFill>
                  <a:schemeClr val="tx1"/>
                </a:solidFill>
              </a:rPr>
              <a:t>Queue</a:t>
            </a:r>
            <a:r>
              <a:rPr lang="ko-KR" altLang="en-US" sz="700" dirty="0">
                <a:solidFill>
                  <a:schemeClr val="tx1"/>
                </a:solidFill>
              </a:rPr>
              <a:t>에 적재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55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동작구조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498601"/>
            <a:ext cx="11663363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386080" y="402907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662920" y="403415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3218" y="6529707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" y="6438405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</a:t>
            </a:r>
            <a:r>
              <a:rPr lang="en-US" altLang="ko-KR" sz="1000" dirty="0"/>
              <a:t>Client</a:t>
            </a:r>
            <a:r>
              <a:rPr lang="ko-KR" altLang="en-US" sz="1000" dirty="0"/>
              <a:t>는 </a:t>
            </a:r>
            <a:r>
              <a:rPr lang="en-US" altLang="ko-KR" sz="1000" dirty="0"/>
              <a:t>Publisher</a:t>
            </a:r>
            <a:r>
              <a:rPr lang="ko-KR" altLang="en-US" sz="1000" dirty="0"/>
              <a:t>이자 </a:t>
            </a:r>
            <a:r>
              <a:rPr lang="en-US" altLang="ko-KR" sz="1000" dirty="0"/>
              <a:t>Consumer</a:t>
            </a:r>
            <a:r>
              <a:rPr lang="ko-KR" altLang="en-US" sz="1000" dirty="0"/>
              <a:t>가 될 수 있음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서버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webOS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아두이노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안드로이드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33695" y="4205294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With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RoutingKey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11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ea typeface="맑은 고딕"/>
              </a:rPr>
              <a:t>아두이노측에서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Consume </a:t>
            </a:r>
            <a:r>
              <a:rPr lang="ko-KR" altLang="en-US" dirty="0">
                <a:ea typeface="맑은 고딕"/>
              </a:rPr>
              <a:t>진행종료시 설정내용이 변동되는 문제 수정 필요 </a:t>
            </a:r>
            <a:r>
              <a:rPr lang="en-US" altLang="ko-KR" dirty="0">
                <a:ea typeface="맑은 고딕"/>
              </a:rPr>
              <a:t>(MQTT-Plugin </a:t>
            </a:r>
            <a:r>
              <a:rPr lang="ko-KR" altLang="en-US" dirty="0">
                <a:ea typeface="맑은 고딕"/>
              </a:rPr>
              <a:t>옵션 설정</a:t>
            </a:r>
            <a:r>
              <a:rPr lang="en-US" altLang="ko-KR" dirty="0">
                <a:ea typeface="맑은 고딕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QoS(</a:t>
            </a:r>
            <a:r>
              <a:rPr lang="ko-KR" altLang="en-US" dirty="0">
                <a:ea typeface="맑은 고딕"/>
              </a:rPr>
              <a:t>서비스품질</a:t>
            </a:r>
            <a:r>
              <a:rPr lang="en-US" altLang="ko-KR" dirty="0">
                <a:ea typeface="맑은 고딕"/>
              </a:rPr>
              <a:t>) level</a:t>
            </a:r>
            <a:r>
              <a:rPr lang="ko-KR" altLang="en-US" dirty="0">
                <a:ea typeface="맑은 고딕"/>
              </a:rPr>
              <a:t>에 따른 동작속도 및 안정성 비교 진행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맑은 고딕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2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파이어베이스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" b="69620"/>
          <a:stretch/>
        </p:blipFill>
        <p:spPr bwMode="auto">
          <a:xfrm>
            <a:off x="925513" y="2432050"/>
            <a:ext cx="4628481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5"/>
          <a:stretch/>
        </p:blipFill>
        <p:spPr bwMode="auto">
          <a:xfrm>
            <a:off x="925513" y="4870450"/>
            <a:ext cx="4628481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6" b="33671"/>
          <a:stretch/>
        </p:blipFill>
        <p:spPr bwMode="auto">
          <a:xfrm>
            <a:off x="925512" y="3644900"/>
            <a:ext cx="4628481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46750" y="3825359"/>
            <a:ext cx="619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자주 변경되는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스마트홈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현상태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센서 정보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46750" y="2580759"/>
            <a:ext cx="585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 pitchFamily="2" charset="2"/>
              </a:rPr>
              <a:t>참조용 데이터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계정명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스케쥴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사용자별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UI/UX </a:t>
            </a:r>
            <a:r>
              <a:rPr lang="ko-KR" altLang="en-US" dirty="0">
                <a:sym typeface="Wingdings" pitchFamily="2" charset="2"/>
              </a:rPr>
              <a:t>정보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6750" y="5022334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얼굴인식용 사진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해당 기반으로 모델 구성</a:t>
            </a:r>
            <a:endParaRPr lang="ko-KR" altLang="en-US" dirty="0"/>
          </a:p>
        </p:txBody>
      </p:sp>
      <p:pic>
        <p:nvPicPr>
          <p:cNvPr id="4100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4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Authentication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6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</a:t>
            </a:r>
            <a:r>
              <a:rPr lang="en-US" altLang="ko-KR" dirty="0"/>
              <a:t>ID(Email)</a:t>
            </a:r>
            <a:r>
              <a:rPr lang="ko-KR" altLang="en-US" dirty="0"/>
              <a:t>와 </a:t>
            </a:r>
            <a:r>
              <a:rPr lang="en-US" altLang="ko-KR" dirty="0"/>
              <a:t>PW, UID</a:t>
            </a:r>
            <a:r>
              <a:rPr lang="ko-KR" altLang="en-US" dirty="0"/>
              <a:t>를 암호화하여 관리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25053"/>
            <a:ext cx="10377628" cy="47981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19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user_account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43931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</a:t>
                      </a:r>
                      <a:r>
                        <a:rPr lang="ko-KR" altLang="en-US" b="1" baseline="0" dirty="0"/>
                        <a:t> </a:t>
                      </a:r>
                      <a:r>
                        <a:rPr lang="en-US" altLang="ko-KR" b="1" baseline="0" dirty="0"/>
                        <a:t>(</a:t>
                      </a:r>
                      <a:r>
                        <a:rPr lang="ko-KR" altLang="en-US" b="1" baseline="0" dirty="0"/>
                        <a:t>암시적</a:t>
                      </a:r>
                      <a:r>
                        <a:rPr lang="en-US" altLang="ko-KR" b="1" baseline="0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사용자의 고유코드를 저장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파이어베이스에서</a:t>
                      </a:r>
                      <a:r>
                        <a:rPr lang="ko-KR" altLang="en-US" dirty="0"/>
                        <a:t> 부여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해당 코드를 기반으로 </a:t>
                      </a:r>
                      <a:r>
                        <a:rPr lang="ko-KR" altLang="en-US" sz="1400" dirty="0" err="1"/>
                        <a:t>프리셋</a:t>
                      </a:r>
                      <a:r>
                        <a:rPr lang="ko-KR" altLang="en-US" sz="1400" dirty="0"/>
                        <a:t> 및 사진 탐색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사용자명을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PIN PW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(10)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얼굴인식을 하지 못하였을 때 사용할 비밀번호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운전자 정보를 계정 단위로 관리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16000" y="4521200"/>
            <a:ext cx="9855200" cy="952500"/>
          </a:xfrm>
          <a:prstGeom prst="rect">
            <a:avLst/>
          </a:prstGeom>
          <a:solidFill>
            <a:srgbClr val="CC0000">
              <a:alpha val="8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</a:t>
            </a:r>
            <a:r>
              <a:rPr lang="ko-KR" altLang="en-US" dirty="0"/>
              <a:t>및 </a:t>
            </a:r>
            <a:r>
              <a:rPr lang="en-US" altLang="ko-KR" dirty="0" err="1"/>
              <a:t>webOS</a:t>
            </a:r>
            <a:r>
              <a:rPr lang="ko-KR" altLang="en-US" dirty="0"/>
              <a:t>는 </a:t>
            </a:r>
            <a:r>
              <a:rPr lang="en-US" altLang="ko-KR" dirty="0" err="1"/>
              <a:t>FireBase</a:t>
            </a:r>
            <a:r>
              <a:rPr lang="ko-KR" altLang="en-US" dirty="0"/>
              <a:t>를 통해 직접로그인 하므로</a:t>
            </a:r>
            <a:endParaRPr lang="en-US" altLang="ko-KR" dirty="0"/>
          </a:p>
          <a:p>
            <a:pPr algn="ctr"/>
            <a:r>
              <a:rPr lang="ko-KR" altLang="en-US" dirty="0"/>
              <a:t>비밀번호를 별도 관리하지 </a:t>
            </a:r>
            <a:r>
              <a:rPr lang="ko-KR" altLang="en-US" dirty="0" err="1"/>
              <a:t>않아도됨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7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0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uiux_preset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35419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암시적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각 사용자의 고유코드</a:t>
                      </a:r>
                      <a:endParaRPr lang="en-US" altLang="ko-K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ui_mode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다크모드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노안모드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유아모드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ux_mode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사용자의 사용패턴에 따른 </a:t>
                      </a:r>
                      <a:r>
                        <a:rPr lang="en-US" altLang="ko-KR" dirty="0" err="1"/>
                        <a:t>ux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모드를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운전자별로</a:t>
            </a:r>
            <a:r>
              <a:rPr lang="ko-KR" altLang="en-US" dirty="0"/>
              <a:t> 사용할 </a:t>
            </a:r>
            <a:r>
              <a:rPr lang="en-US" altLang="ko-KR" dirty="0"/>
              <a:t>UI/UX</a:t>
            </a:r>
            <a:r>
              <a:rPr lang="ko-KR" altLang="en-US" dirty="0"/>
              <a:t>를 미리 지정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66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appliance_alarm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53575"/>
              </p:ext>
            </p:extLst>
          </p:nvPr>
        </p:nvGraphicFramePr>
        <p:xfrm>
          <a:off x="992908" y="2180330"/>
          <a:ext cx="9908639" cy="4266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암시적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_UNIX_TIME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서버 </a:t>
                      </a:r>
                      <a:r>
                        <a:rPr lang="en-US" altLang="ko-KR" b="1" dirty="0" smtClean="0"/>
                        <a:t>UNIX_TIME</a:t>
                      </a:r>
                      <a:r>
                        <a:rPr lang="ko-KR" altLang="en-US" b="1" dirty="0" smtClean="0"/>
                        <a:t>을 </a:t>
                      </a:r>
                      <a:r>
                        <a:rPr lang="en-US" altLang="ko-KR" b="1" dirty="0" smtClean="0"/>
                        <a:t>100</a:t>
                      </a:r>
                      <a:r>
                        <a:rPr lang="ko-KR" altLang="en-US" b="1" dirty="0" err="1" smtClean="0"/>
                        <a:t>억기준으로</a:t>
                      </a:r>
                      <a:r>
                        <a:rPr lang="ko-KR" altLang="en-US" b="1" dirty="0" smtClean="0"/>
                        <a:t> 역순으로 배열</a:t>
                      </a:r>
                      <a:endParaRPr lang="en-US" altLang="ko-K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년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월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일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분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로 데이터 정렬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en-US" altLang="ko-KR" dirty="0" smtClean="0"/>
                        <a:t>ex) 2021.9.12.15.57.5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Icon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Icon</a:t>
                      </a:r>
                      <a:r>
                        <a:rPr lang="ko-KR" altLang="en-US" baseline="0" dirty="0" smtClean="0"/>
                        <a:t> 이름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inform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동작한 가전에 대한 정보를 담음 </a:t>
                      </a:r>
                      <a:r>
                        <a:rPr lang="en-US" altLang="ko-KR" dirty="0" smtClean="0"/>
                        <a:t>(Client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기기 표출용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ex) ‘</a:t>
                      </a:r>
                      <a:r>
                        <a:rPr lang="ko-KR" altLang="en-US" baseline="0" dirty="0" smtClean="0"/>
                        <a:t>슬립모드</a:t>
                      </a:r>
                      <a:r>
                        <a:rPr lang="en-US" altLang="ko-KR" baseline="0" dirty="0" smtClean="0"/>
                        <a:t>’</a:t>
                      </a:r>
                      <a:r>
                        <a:rPr lang="ko-KR" altLang="en-US" baseline="0" dirty="0" smtClean="0"/>
                        <a:t>가 실행되었습니다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운전자별로</a:t>
            </a:r>
            <a:r>
              <a:rPr lang="ko-KR" altLang="en-US" dirty="0"/>
              <a:t> 사용할 </a:t>
            </a:r>
            <a:r>
              <a:rPr lang="en-US" altLang="ko-KR" dirty="0"/>
              <a:t>UI/UX</a:t>
            </a:r>
            <a:r>
              <a:rPr lang="ko-KR" altLang="en-US" dirty="0"/>
              <a:t>를 미리 지정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61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49892" y="761749"/>
            <a:ext cx="8915610" cy="6014031"/>
            <a:chOff x="1249892" y="661736"/>
            <a:chExt cx="8915610" cy="60140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DEFE28A9-C63E-4A1F-9688-92402377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892" y="661736"/>
              <a:ext cx="8915610" cy="601403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9396414" y="3900490"/>
              <a:ext cx="59531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구글</a:t>
              </a:r>
              <a:endParaRPr lang="ko-KR" altLang="en-US" sz="1400" dirty="0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C17E40EF-15DF-413B-B55E-7CD932D65C77}"/>
              </a:ext>
            </a:extLst>
          </p:cNvPr>
          <p:cNvSpPr txBox="1">
            <a:spLocks/>
          </p:cNvSpPr>
          <p:nvPr/>
        </p:nvSpPr>
        <p:spPr>
          <a:xfrm>
            <a:off x="406930" y="-2677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dirty="0"/>
              <a:t>전체 구성도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28750" y="2347913"/>
            <a:ext cx="2857500" cy="199548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46712" y="3093332"/>
            <a:ext cx="51809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UV4L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757863" y="3559541"/>
            <a:ext cx="46198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VPN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4943475" y="876300"/>
            <a:ext cx="1524000" cy="2605088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15174" y="2851847"/>
            <a:ext cx="2976563" cy="1743966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24662" y="4886325"/>
            <a:ext cx="2805114" cy="1605854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8750" y="1976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서버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09241" y="50380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차량 </a:t>
            </a:r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카메라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90132" y="248251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</a:rPr>
              <a:t>차량 </a:t>
            </a:r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터치패널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20113" y="64921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</a:rPr>
              <a:t>스마트홈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7443" y="44926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데이터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베이스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83534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</a:rPr>
              <a:t>스마트폰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어플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FireStore</a:t>
            </a:r>
            <a:r>
              <a:rPr lang="en-US" altLang="ko-KR" dirty="0">
                <a:ea typeface="맑은 고딕"/>
              </a:rPr>
              <a:t> - modes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81153"/>
              </p:ext>
            </p:extLst>
          </p:nvPr>
        </p:nvGraphicFramePr>
        <p:xfrm>
          <a:off x="1057275" y="1895475"/>
          <a:ext cx="9870278" cy="4855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4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674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필드명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타입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암시적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[1:9] </a:t>
                      </a:r>
                      <a:r>
                        <a:rPr lang="en-US" altLang="ko-KR" sz="1200" dirty="0" err="1"/>
                        <a:t>모드이름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모드이름 아이디 (</a:t>
                      </a:r>
                      <a:r>
                        <a:rPr lang="ko-KR" altLang="en-US" sz="1200" dirty="0" err="1"/>
                        <a:t>Document</a:t>
                      </a:r>
                      <a:r>
                        <a:rPr lang="ko-KR" altLang="en-US" sz="1200" dirty="0"/>
                        <a:t>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sz="1200" b="0" i="0" u="none" strike="noStrike" noProof="0" dirty="0" err="1">
                          <a:latin typeface="맑은 고딕"/>
                        </a:rPr>
                        <a:t>modeName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모드이름 지정 ( </a:t>
                      </a:r>
                      <a:r>
                        <a:rPr lang="ko-KR" altLang="en-US" sz="1200" dirty="0" err="1"/>
                        <a:t>ex</a:t>
                      </a:r>
                      <a:r>
                        <a:rPr lang="ko-KR" altLang="en-US" sz="1200" dirty="0"/>
                        <a:t>) 실내모드 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64395906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modeNum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모드 번호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1719148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image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표시할 아이콘 </a:t>
                      </a:r>
                      <a:r>
                        <a:rPr lang="ko-KR" altLang="en-US" sz="1200" dirty="0" err="1"/>
                        <a:t>Img</a:t>
                      </a:r>
                      <a:r>
                        <a:rPr lang="ko-KR" altLang="en-US" sz="1200" dirty="0"/>
                        <a:t> 이름</a:t>
                      </a:r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8004156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airconEnable</a:t>
                      </a:r>
                      <a:endParaRPr lang="ko-KR" alt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동작여부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airconWindPower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err="1"/>
                        <a:t>풍량</a:t>
                      </a:r>
                      <a:endParaRPr lang="ko-KR" altLang="en-US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9648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gasValveEnable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가스밸브 On/Off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동작여부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lightBrightness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'0' ~ '9' </a:t>
                      </a:r>
                      <a:r>
                        <a:rPr lang="en-US" altLang="ko-KR" sz="1200" dirty="0" err="1"/>
                        <a:t>단계로</a:t>
                      </a:r>
                      <a:r>
                        <a:rPr lang="en-US" altLang="ko-KR" sz="1200" dirty="0"/>
                        <a:t> </a:t>
                      </a:r>
                      <a:r>
                        <a:rPr lang="en-US" altLang="ko-KR" sz="1200" dirty="0" err="1"/>
                        <a:t>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83757959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lightColor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'8'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흰색</a:t>
                      </a:r>
                      <a:r>
                        <a:rPr lang="en-US" altLang="ko-KR" sz="1200" dirty="0"/>
                        <a:t>, 빨, 파, 녹, 노, 보, </a:t>
                      </a:r>
                      <a:r>
                        <a:rPr lang="en-US" altLang="ko-KR" sz="1200" dirty="0" err="1"/>
                        <a:t>주황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하늘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핑크</a:t>
                      </a:r>
                      <a:r>
                        <a:rPr lang="en-US" altLang="ko-KR" sz="1200" dirty="0"/>
                        <a:t>)</a:t>
                      </a:r>
                      <a:endParaRPr lang="en-US" altLang="ko-KR" sz="12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69490923"/>
                  </a:ext>
                </a:extLst>
              </a:tr>
              <a:tr h="369648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lightMode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'4'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슬립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안내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트리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87509797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windowOpen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창문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열림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err="1"/>
                        <a:t>닫힘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50869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5993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각 모드에 따른 가전제어 </a:t>
            </a:r>
            <a:r>
              <a:rPr lang="ko-KR" altLang="en-US" dirty="0" err="1">
                <a:ea typeface="맑은 고딕"/>
              </a:rPr>
              <a:t>프리셋</a:t>
            </a:r>
            <a:r>
              <a:rPr lang="ko-KR" altLang="en-US" dirty="0">
                <a:ea typeface="맑은 고딕"/>
              </a:rPr>
              <a:t> 값을 저장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8" y="2267585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</a:p>
        </p:txBody>
      </p:sp>
      <p:pic>
        <p:nvPicPr>
          <p:cNvPr id="12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017748" y="3721100"/>
            <a:ext cx="0" cy="3027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9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008223" y="3348533"/>
            <a:ext cx="0" cy="86786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schedule_mode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431708"/>
              </p:ext>
            </p:extLst>
          </p:nvPr>
        </p:nvGraphicFramePr>
        <p:xfrm>
          <a:off x="1057275" y="1400175"/>
          <a:ext cx="10213975" cy="5062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4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111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필드명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타입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암시적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Title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이름 지정 (</a:t>
                      </a:r>
                      <a:r>
                        <a:rPr lang="ko-KR" altLang="en-US" sz="1200" dirty="0" err="1"/>
                        <a:t>Document</a:t>
                      </a:r>
                      <a:r>
                        <a:rPr lang="ko-KR" altLang="en-US" sz="1200" dirty="0"/>
                        <a:t>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이름 지정 (표출될 이름)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842353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UID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String(-)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각 사용자의 고유코드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repet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 err="1"/>
                        <a:t>True</a:t>
                      </a:r>
                      <a:r>
                        <a:rPr lang="ko-KR" altLang="en-US" sz="1200" dirty="0"/>
                        <a:t>: 반복성, </a:t>
                      </a:r>
                      <a:r>
                        <a:rPr lang="ko-KR" altLang="en-US" sz="1200" dirty="0" err="1"/>
                        <a:t>False</a:t>
                      </a:r>
                      <a:r>
                        <a:rPr lang="ko-KR" altLang="en-US" sz="1200" dirty="0"/>
                        <a:t>: 단발성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modeNum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'0' ~ '9' </a:t>
                      </a:r>
                      <a:r>
                        <a:rPr lang="ko-KR" altLang="en-US" sz="1200" dirty="0" err="1"/>
                        <a:t>까지로</a:t>
                      </a:r>
                      <a:r>
                        <a:rPr lang="ko-KR" altLang="en-US" sz="1200" dirty="0"/>
                        <a:t> 제어 : (0은 </a:t>
                      </a:r>
                      <a:r>
                        <a:rPr lang="ko-KR" altLang="en-US" sz="1200" dirty="0" err="1"/>
                        <a:t>모드없음</a:t>
                      </a:r>
                      <a:r>
                        <a:rPr lang="ko-KR" alt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2041064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Active_date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Timestamp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단발성 작업의 동작시간을 설정함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Enabled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Bool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사용여부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예약됨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Daysofweek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Array (Bool)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반복작업의 요일지정 </a:t>
                      </a:r>
                      <a:r>
                        <a:rPr lang="en-US" altLang="ko-KR" sz="1200" dirty="0"/>
                        <a:t>(bool: </a:t>
                      </a:r>
                      <a:r>
                        <a:rPr lang="ko-KR" altLang="en-US" sz="1200" dirty="0" err="1"/>
                        <a:t>일월화수목금토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Start_time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반복작업의 시작 시간 지정 </a:t>
                      </a:r>
                      <a:r>
                        <a:rPr lang="en-US" altLang="ko-KR" sz="1200" dirty="0"/>
                        <a:t>ex)12</a:t>
                      </a:r>
                      <a:r>
                        <a:rPr lang="ko-KR" altLang="en-US" sz="1200" dirty="0"/>
                        <a:t>시</a:t>
                      </a:r>
                      <a:r>
                        <a:rPr lang="en-US" altLang="ko-KR" sz="1200" dirty="0"/>
                        <a:t>05</a:t>
                      </a:r>
                      <a:r>
                        <a:rPr lang="ko-KR" altLang="en-US" sz="1200" err="1"/>
                        <a:t>분시작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 1205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airconEnable</a:t>
                      </a:r>
                      <a:endParaRPr lang="ko-KR" alt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동작여부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airconWindPower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err="1"/>
                        <a:t>풍량</a:t>
                      </a:r>
                      <a:endParaRPr lang="ko-KR" altLang="en-US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gasValveEnable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가스밸브 </a:t>
                      </a:r>
                      <a:r>
                        <a:rPr lang="ko-KR" altLang="en-US" sz="1200" err="1"/>
                        <a:t>On</a:t>
                      </a:r>
                      <a:r>
                        <a:rPr lang="ko-KR" altLang="en-US" sz="1200" dirty="0"/>
                        <a:t>/</a:t>
                      </a:r>
                      <a:r>
                        <a:rPr lang="ko-KR" altLang="en-US" sz="1200" err="1"/>
                        <a:t>Off</a:t>
                      </a:r>
                      <a:r>
                        <a:rPr lang="ko-KR" altLang="en-US" sz="1200" dirty="0"/>
                        <a:t>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3293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동작여부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lightBrightness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'0' ~ '9' </a:t>
                      </a:r>
                      <a:r>
                        <a:rPr lang="en-US" altLang="ko-KR" sz="1200" dirty="0" err="1"/>
                        <a:t>단계로</a:t>
                      </a:r>
                      <a:r>
                        <a:rPr lang="en-US" altLang="ko-KR" sz="1200" dirty="0"/>
                        <a:t> </a:t>
                      </a:r>
                      <a:r>
                        <a:rPr lang="en-US" altLang="ko-KR" sz="1200" dirty="0" err="1"/>
                        <a:t>제어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3757959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lightColor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'8'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흰색</a:t>
                      </a:r>
                      <a:r>
                        <a:rPr lang="en-US" altLang="ko-KR" sz="1200" dirty="0"/>
                        <a:t>, 빨, 파, 녹, 노, 보, </a:t>
                      </a:r>
                      <a:r>
                        <a:rPr lang="en-US" altLang="ko-KR" sz="1200" dirty="0" err="1"/>
                        <a:t>주황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하늘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핑크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9490923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lightMode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smtClean="0"/>
                        <a:t>‘9' </a:t>
                      </a:r>
                      <a:r>
                        <a:rPr lang="en-US" altLang="ko-KR" sz="1200" dirty="0"/>
                        <a:t>~ </a:t>
                      </a:r>
                      <a:r>
                        <a:rPr lang="en-US" altLang="ko-KR" sz="1200" dirty="0" smtClean="0"/>
                        <a:t>‘12'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슬립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안내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트리</a:t>
                      </a:r>
                      <a:r>
                        <a:rPr lang="en-US" altLang="ko-KR" sz="1200" dirty="0" smtClean="0"/>
                        <a:t>) ::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실제 </a:t>
                      </a:r>
                      <a:r>
                        <a:rPr lang="ko-KR" altLang="en-US" sz="1200" baseline="0" dirty="0" err="1" smtClean="0"/>
                        <a:t>스마트홈프로토콜에서는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8</a:t>
                      </a:r>
                      <a:r>
                        <a:rPr lang="ko-KR" altLang="en-US" sz="1200" baseline="0" dirty="0" smtClean="0"/>
                        <a:t>을 빼서 사용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8750979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windowOpen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창문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열림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닫힘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여부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50869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18" y="1696085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  <a:ea typeface="맑은 고딕"/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  <a:ea typeface="맑은 고딕"/>
              </a:rPr>
              <a:t>→</a:t>
            </a:r>
            <a:endParaRPr lang="ko-KR" altLang="en-US" sz="1100" b="1" dirty="0">
              <a:solidFill>
                <a:srgbClr val="00B0F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17748" y="4216400"/>
            <a:ext cx="0" cy="22529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08223" y="3091180"/>
            <a:ext cx="0" cy="25735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6709" y="3005911"/>
            <a:ext cx="973343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repet이</a:t>
            </a:r>
            <a:endParaRPr lang="en-US" altLang="ko-KR" sz="1100" dirty="0" err="1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False</a:t>
            </a:r>
            <a:r>
              <a:rPr lang="ko-KR" altLang="en-US" sz="1100" dirty="0">
                <a:ea typeface="맑은 고딕"/>
              </a:rPr>
              <a:t>인 경우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6709" y="3565117"/>
            <a:ext cx="93968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repet이</a:t>
            </a:r>
            <a:endParaRPr lang="en-US" altLang="ko-KR" sz="1100" dirty="0" err="1">
              <a:ea typeface="맑은 고딕"/>
            </a:endParaRPr>
          </a:p>
          <a:p>
            <a:r>
              <a:rPr lang="ko-KR" altLang="en-US" sz="1100" dirty="0" err="1">
                <a:ea typeface="맑은 고딕"/>
              </a:rPr>
              <a:t>True인</a:t>
            </a:r>
            <a:r>
              <a:rPr lang="ko-KR" altLang="en-US" sz="1100" dirty="0">
                <a:ea typeface="맑은 고딕"/>
              </a:rPr>
              <a:t> 경우</a:t>
            </a:r>
          </a:p>
        </p:txBody>
      </p:sp>
      <p:pic>
        <p:nvPicPr>
          <p:cNvPr id="12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3CC5027-7329-4FB6-AF93-391B6498E46E}"/>
              </a:ext>
            </a:extLst>
          </p:cNvPr>
          <p:cNvSpPr txBox="1"/>
          <p:nvPr/>
        </p:nvSpPr>
        <p:spPr>
          <a:xfrm>
            <a:off x="-26709" y="5012916"/>
            <a:ext cx="108074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ModeNum이</a:t>
            </a:r>
          </a:p>
          <a:p>
            <a:r>
              <a:rPr lang="ko-KR" altLang="en-US" sz="1100" dirty="0">
                <a:ea typeface="맑은 고딕"/>
              </a:rPr>
              <a:t>0인 경우에만</a:t>
            </a:r>
          </a:p>
          <a:p>
            <a:r>
              <a:rPr lang="ko-KR" altLang="en-US" sz="1100" dirty="0" err="1">
                <a:ea typeface="맑은 고딕"/>
              </a:rPr>
              <a:t>해당값을</a:t>
            </a:r>
            <a:r>
              <a:rPr lang="ko-KR" altLang="en-US" sz="1100" dirty="0">
                <a:ea typeface="맑은 고딕"/>
              </a:rPr>
              <a:t> 참고</a:t>
            </a:r>
          </a:p>
          <a:p>
            <a:r>
              <a:rPr lang="ko-KR" altLang="en-US" sz="1100" dirty="0">
                <a:ea typeface="맑은 고딕"/>
              </a:rPr>
              <a:t>하여 실행</a:t>
            </a:r>
          </a:p>
        </p:txBody>
      </p:sp>
    </p:spTree>
    <p:extLst>
      <p:ext uri="{BB962C8B-B14F-4D97-AF65-F5344CB8AC3E}">
        <p14:creationId xmlns:p14="http://schemas.microsoft.com/office/powerpoint/2010/main" val="107390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얼굴인식을 위한 사진을 보관하는 저장소</a:t>
            </a:r>
            <a:endParaRPr lang="en-US" altLang="ko-KR" dirty="0"/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9" y="2984908"/>
            <a:ext cx="5450362" cy="2085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9" y="2239484"/>
            <a:ext cx="4508501" cy="39200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6300712" y="3856300"/>
            <a:ext cx="793748" cy="34319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492250" y="4902200"/>
            <a:ext cx="0" cy="5588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200" y="5467350"/>
            <a:ext cx="338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 사용자의 </a:t>
            </a:r>
            <a:r>
              <a:rPr lang="en-US" altLang="ko-KR" sz="1200" dirty="0"/>
              <a:t>UID</a:t>
            </a:r>
            <a:r>
              <a:rPr lang="ko-KR" altLang="en-US" sz="1200" dirty="0"/>
              <a:t>와 동일한 폴더에 사진을 저장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8199" y="6159500"/>
            <a:ext cx="453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해당 사진들을 기반으로 학습시킨 모델을 </a:t>
            </a:r>
            <a:r>
              <a:rPr lang="ko-KR" altLang="en-US" sz="1200" dirty="0" err="1"/>
              <a:t>얼굴인식시</a:t>
            </a:r>
            <a:r>
              <a:rPr lang="ko-KR" altLang="en-US" sz="1200" dirty="0"/>
              <a:t> 사용함</a:t>
            </a:r>
          </a:p>
        </p:txBody>
      </p:sp>
    </p:spTree>
    <p:extLst>
      <p:ext uri="{BB962C8B-B14F-4D97-AF65-F5344CB8AC3E}">
        <p14:creationId xmlns:p14="http://schemas.microsoft.com/office/powerpoint/2010/main" val="279308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43366"/>
            <a:ext cx="6841012" cy="4624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RealTime</a:t>
            </a:r>
            <a:r>
              <a:rPr lang="en-US" altLang="ko-KR" dirty="0"/>
              <a:t> DB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853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변화하는 데이터 값들을 저장</a:t>
            </a:r>
            <a:r>
              <a:rPr lang="en-US" altLang="ko-KR" dirty="0"/>
              <a:t>. (</a:t>
            </a:r>
            <a:r>
              <a:rPr lang="ko-KR" altLang="en-US" dirty="0" err="1"/>
              <a:t>센싱값</a:t>
            </a:r>
            <a:r>
              <a:rPr lang="en-US" altLang="ko-KR" dirty="0"/>
              <a:t>, </a:t>
            </a:r>
            <a:r>
              <a:rPr lang="ko-KR" altLang="en-US" dirty="0" err="1"/>
              <a:t>스마트홈</a:t>
            </a:r>
            <a:r>
              <a:rPr lang="ko-KR" altLang="en-US" dirty="0"/>
              <a:t> </a:t>
            </a:r>
            <a:r>
              <a:rPr lang="ko-KR" altLang="en-US" dirty="0" err="1"/>
              <a:t>현상태</a:t>
            </a:r>
            <a:r>
              <a:rPr lang="en-US" altLang="ko-KR" dirty="0"/>
              <a:t>, </a:t>
            </a:r>
            <a:r>
              <a:rPr lang="ko-KR" altLang="en-US" dirty="0"/>
              <a:t>차량 </a:t>
            </a:r>
            <a:r>
              <a:rPr lang="ko-KR" altLang="en-US" dirty="0" err="1"/>
              <a:t>현상태</a:t>
            </a:r>
            <a:r>
              <a:rPr lang="en-US" altLang="ko-KR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4284" y="2311449"/>
            <a:ext cx="221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각 </a:t>
            </a:r>
            <a:r>
              <a:rPr lang="ko-KR" altLang="en-US" sz="1400" b="1" dirty="0" err="1">
                <a:solidFill>
                  <a:srgbClr val="00B0F0"/>
                </a:solidFill>
              </a:rPr>
              <a:t>센싱값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468" y="2612359"/>
            <a:ext cx="3267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</a:rPr>
              <a:t>스마트홈의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온습도</a:t>
            </a:r>
            <a:r>
              <a:rPr lang="ko-KR" altLang="en-US" sz="1400" dirty="0">
                <a:solidFill>
                  <a:srgbClr val="0070C0"/>
                </a:solidFill>
              </a:rPr>
              <a:t> 및 빗물감지 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9965" y="3849160"/>
            <a:ext cx="3163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날씨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를 통해 얻은 외부 날씨 정보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06" y1="30108" x2="49637" y2="23656"/>
                        <a14:foregroundMark x1="31477" y1="91398" x2="93947" y2="86022"/>
                        <a14:backgroundMark x1="80387" y1="37634" x2="84504" y2="30108"/>
                        <a14:backgroundMark x1="65133" y1="12903" x2="99516" y2="58065"/>
                        <a14:backgroundMark x1="59322" y1="39785" x2="97579" y2="13978"/>
                        <a14:backgroundMark x1="56174" y1="48387" x2="58838" y2="0"/>
                        <a14:backgroundMark x1="56659" y1="62366" x2="96852" y2="53763"/>
                        <a14:backgroundMark x1="52542" y1="56989" x2="60048" y2="3226"/>
                        <a14:backgroundMark x1="61743" y1="45161" x2="67554" y2="4301"/>
                        <a14:backgroundMark x1="76998" y1="32258" x2="73850" y2="6452"/>
                        <a14:backgroundMark x1="86925" y1="39785" x2="82809" y2="3226"/>
                        <a14:backgroundMark x1="93947" y1="47312" x2="84019" y2="3226"/>
                        <a14:backgroundMark x1="95157" y1="36559" x2="89346" y2="0"/>
                        <a14:backgroundMark x1="52300" y1="46237" x2="96368" y2="40860"/>
                        <a14:backgroundMark x1="53027" y1="59140" x2="53753" y2="1075"/>
                        <a14:backgroundMark x1="50605" y1="63441" x2="99758" y2="60215"/>
                        <a14:backgroundMark x1="85714" y1="58065" x2="72881" y2="11828"/>
                        <a14:backgroundMark x1="51816" y1="66667" x2="65375" y2="18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5769910"/>
            <a:ext cx="3443270" cy="77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17643" y="6016476"/>
            <a:ext cx="513034" cy="244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7793" y="5822999"/>
            <a:ext cx="335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00B0F0"/>
                </a:solidFill>
              </a:rPr>
              <a:t>스마트홈의</a:t>
            </a:r>
            <a:r>
              <a:rPr lang="ko-KR" altLang="en-US" sz="1400" b="1" dirty="0">
                <a:solidFill>
                  <a:srgbClr val="00B0F0"/>
                </a:solidFill>
              </a:rPr>
              <a:t> </a:t>
            </a:r>
            <a:r>
              <a:rPr lang="ko-KR" altLang="en-US" sz="1400" b="1" dirty="0" err="1">
                <a:solidFill>
                  <a:srgbClr val="00B0F0"/>
                </a:solidFill>
              </a:rPr>
              <a:t>현상태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</p:spTree>
    <p:extLst>
      <p:ext uri="{BB962C8B-B14F-4D97-AF65-F5344CB8AC3E}">
        <p14:creationId xmlns:p14="http://schemas.microsoft.com/office/powerpoint/2010/main" val="122594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DB </a:t>
            </a:r>
            <a:r>
              <a:rPr lang="en-US" altLang="ko-KR" dirty="0" err="1">
                <a:ea typeface="맑은 고딕"/>
              </a:rPr>
              <a:t>변경점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발생시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(각 </a:t>
            </a:r>
            <a:r>
              <a:rPr lang="en-US" altLang="ko-KR" dirty="0" err="1">
                <a:ea typeface="맑은 고딕"/>
              </a:rPr>
              <a:t>사용자별</a:t>
            </a:r>
            <a:r>
              <a:rPr lang="en-US" altLang="ko-KR" dirty="0">
                <a:ea typeface="맑은 고딕"/>
              </a:rPr>
              <a:t> UX </a:t>
            </a:r>
            <a:r>
              <a:rPr lang="en-US" altLang="ko-KR" dirty="0" err="1">
                <a:ea typeface="맑은 고딕"/>
              </a:rPr>
              <a:t>기능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</a:t>
            </a:r>
            <a:r>
              <a:rPr lang="en-US" altLang="ko-KR" dirty="0">
                <a:ea typeface="맑은 고딕"/>
              </a:rPr>
              <a:t> 등)</a:t>
            </a:r>
          </a:p>
        </p:txBody>
      </p:sp>
    </p:spTree>
    <p:extLst>
      <p:ext uri="{BB962C8B-B14F-4D97-AF65-F5344CB8AC3E}">
        <p14:creationId xmlns:p14="http://schemas.microsoft.com/office/powerpoint/2010/main" val="202583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 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3 B+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라즈비안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웹캠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err="1"/>
              <a:t>로지텍</a:t>
            </a:r>
            <a:r>
              <a:rPr lang="ko-KR" altLang="en-US" dirty="0"/>
              <a:t> </a:t>
            </a:r>
            <a:r>
              <a:rPr lang="en-US" altLang="ko-KR" dirty="0"/>
              <a:t>C310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스트리밍</a:t>
            </a:r>
            <a:r>
              <a:rPr lang="ko-KR" altLang="en-US" dirty="0"/>
              <a:t> 방식 </a:t>
            </a:r>
            <a:r>
              <a:rPr lang="en-US" altLang="ko-KR" dirty="0"/>
              <a:t>: UV4L</a:t>
            </a:r>
            <a:r>
              <a:rPr lang="ko-KR" altLang="en-US" dirty="0"/>
              <a:t>을 이용한 웹 </a:t>
            </a:r>
            <a:r>
              <a:rPr lang="ko-KR" altLang="en-US" dirty="0" err="1"/>
              <a:t>스트리밍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ko-KR" altLang="en-US" dirty="0"/>
              <a:t>을 이용하여 서버에서 </a:t>
            </a:r>
            <a:r>
              <a:rPr lang="en-US" altLang="ko-KR" dirty="0"/>
              <a:t>IP</a:t>
            </a:r>
            <a:r>
              <a:rPr lang="ko-KR" altLang="en-US" dirty="0"/>
              <a:t>관계없이 접속가능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조도센서와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라이트를 사용하여 사용자 환경</a:t>
            </a:r>
            <a:r>
              <a:rPr lang="en-US" altLang="ko-KR" dirty="0"/>
              <a:t>(</a:t>
            </a:r>
            <a:r>
              <a:rPr lang="ko-KR" altLang="en-US" dirty="0"/>
              <a:t>어두운 밤</a:t>
            </a:r>
            <a:r>
              <a:rPr lang="en-US" altLang="ko-KR" dirty="0"/>
              <a:t>)</a:t>
            </a:r>
            <a:r>
              <a:rPr lang="ko-KR" altLang="en-US" dirty="0"/>
              <a:t>에 자동으로 </a:t>
            </a:r>
            <a:r>
              <a:rPr lang="en-US" altLang="ko-KR" dirty="0"/>
              <a:t>LED</a:t>
            </a:r>
            <a:r>
              <a:rPr lang="ko-KR" altLang="en-US" dirty="0"/>
              <a:t>를 점멸함 </a:t>
            </a:r>
            <a:r>
              <a:rPr lang="en-US" altLang="ko-KR" dirty="0"/>
              <a:t>(</a:t>
            </a:r>
            <a:r>
              <a:rPr lang="ko-KR" altLang="en-US" dirty="0"/>
              <a:t>얼굴인식률 개선을 위한 밝기조절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220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9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 구성</a:t>
            </a:r>
          </a:p>
        </p:txBody>
      </p:sp>
      <p:pic>
        <p:nvPicPr>
          <p:cNvPr id="16386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551" y="2200481"/>
            <a:ext cx="1137600" cy="10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ogitech C310 HD Webcam 960-000585 B&amp;amp;H Photo Vide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949" y="4758438"/>
            <a:ext cx="1241381" cy="12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7106" y="4822950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igh Quality White LED Strip Constant Voltage AcuVivid™ 5500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52068">
            <a:off x="10539260" y="4774906"/>
            <a:ext cx="1208446" cy="12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Arduino Light Sensors | Into Robotics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68279" y="2126830"/>
            <a:ext cx="1258790" cy="12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RabbitMQ Logo PNG Transparent &amp;amp; SVG Vector - Freebie Suppl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8" y="2226602"/>
            <a:ext cx="985445" cy="10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522436" y="2829600"/>
            <a:ext cx="3142115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65568" y="2200481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MQTT </a:t>
            </a:r>
            <a:r>
              <a:rPr lang="ko-KR" altLang="en-US" sz="1600" dirty="0"/>
              <a:t>메시지 전달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얼굴인식 시작</a:t>
            </a:r>
            <a:r>
              <a:rPr lang="en-US" altLang="ko-KR" sz="1600" dirty="0"/>
              <a:t>/</a:t>
            </a:r>
            <a:r>
              <a:rPr lang="ko-KR" altLang="en-US" sz="1600" dirty="0"/>
              <a:t>종료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961600" y="2576673"/>
            <a:ext cx="4221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15053" y="203120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현재 </a:t>
            </a:r>
            <a:r>
              <a:rPr lang="ko-KR" altLang="en-US" sz="1600" dirty="0" err="1"/>
              <a:t>밝기값</a:t>
            </a:r>
            <a:r>
              <a:rPr lang="ko-KR" altLang="en-US" sz="1600" dirty="0"/>
              <a:t> 전달</a:t>
            </a:r>
          </a:p>
        </p:txBody>
      </p:sp>
      <p:cxnSp>
        <p:nvCxnSpPr>
          <p:cNvPr id="19" name="꺾인 연결선 18"/>
          <p:cNvCxnSpPr/>
          <p:nvPr/>
        </p:nvCxnSpPr>
        <p:spPr>
          <a:xfrm>
            <a:off x="6069600" y="2894400"/>
            <a:ext cx="4113411" cy="2484729"/>
          </a:xfrm>
          <a:prstGeom prst="bentConnector3">
            <a:avLst>
              <a:gd name="adj1" fmla="val 75030"/>
            </a:avLst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97666" y="4822950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LED ON/OFF</a:t>
            </a:r>
            <a:endParaRPr lang="ko-KR" altLang="en-US" sz="1600" dirty="0"/>
          </a:p>
        </p:txBody>
      </p:sp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12" y="4273298"/>
            <a:ext cx="2185988" cy="1776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 flipH="1">
            <a:off x="5156249" y="5379129"/>
            <a:ext cx="187059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33991" y="4908588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영상 </a:t>
            </a:r>
            <a:r>
              <a:rPr lang="ko-KR" altLang="en-US" sz="1600" dirty="0" err="1"/>
              <a:t>스트리밍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709636" y="47584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522437" y="5379129"/>
            <a:ext cx="1249563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2048" y="328845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RabbitMQ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23728" y="3305499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카메라측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라즈비안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51078" y="3345799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조도센서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614333" y="560853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[LED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91326" y="613279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웹캠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C310]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36061" y="6146690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[WEB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9298" y="6132790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7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28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인증서를 통해 자동으로 </a:t>
            </a:r>
            <a:r>
              <a:rPr lang="en-US" altLang="ko-KR" dirty="0"/>
              <a:t>VPN</a:t>
            </a:r>
            <a:r>
              <a:rPr lang="ko-KR" altLang="en-US" dirty="0"/>
              <a:t>에 접속하도록 프로그램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부팅 시 자동으로 </a:t>
            </a:r>
            <a:r>
              <a:rPr lang="en-US" altLang="ko-KR" dirty="0">
                <a:ea typeface="맑은 고딕"/>
              </a:rPr>
              <a:t>Camera </a:t>
            </a:r>
            <a:r>
              <a:rPr lang="ko-KR" altLang="en-US" dirty="0">
                <a:ea typeface="맑은 고딕"/>
              </a:rPr>
              <a:t>측 </a:t>
            </a:r>
            <a:r>
              <a:rPr lang="en-US" altLang="ko-KR" dirty="0">
                <a:ea typeface="맑은 고딕"/>
              </a:rPr>
              <a:t>Queue</a:t>
            </a:r>
            <a:r>
              <a:rPr lang="ko-KR" altLang="en-US" dirty="0">
                <a:ea typeface="맑은 고딕"/>
              </a:rPr>
              <a:t>에 접근하도록 수정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726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85650" y="209550"/>
            <a:ext cx="4263488" cy="644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B7E13C-FC18-4020-96C7-5E2AE3D5C1AB}"/>
              </a:ext>
            </a:extLst>
          </p:cNvPr>
          <p:cNvSpPr txBox="1"/>
          <p:nvPr/>
        </p:nvSpPr>
        <p:spPr>
          <a:xfrm>
            <a:off x="75501" y="317748"/>
            <a:ext cx="466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Hardware – Control</a:t>
            </a:r>
            <a:r>
              <a:rPr lang="ko-KR" altLang="en-US" b="1" dirty="0"/>
              <a:t> </a:t>
            </a:r>
            <a:r>
              <a:rPr lang="en-US" altLang="ko-KR" b="1" dirty="0"/>
              <a:t>Board</a:t>
            </a:r>
            <a:r>
              <a:rPr lang="ko-KR" altLang="en-US" b="1" dirty="0"/>
              <a:t> 회로도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C56F40D-65EB-48E8-8074-7084A66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1" y="857234"/>
            <a:ext cx="7526116" cy="5307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8D6F4A-FD60-422D-84A5-705905B6769D}"/>
              </a:ext>
            </a:extLst>
          </p:cNvPr>
          <p:cNvSpPr txBox="1"/>
          <p:nvPr/>
        </p:nvSpPr>
        <p:spPr>
          <a:xfrm>
            <a:off x="7820024" y="61919"/>
            <a:ext cx="4329113" cy="682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500" b="1" dirty="0"/>
              <a:t>0. MCU</a:t>
            </a:r>
            <a:r>
              <a:rPr lang="ko-KR" altLang="en-US" sz="1500" b="1" dirty="0"/>
              <a:t>는 </a:t>
            </a:r>
            <a:r>
              <a:rPr lang="en-US" altLang="ko-KR" sz="1500" b="1" dirty="0"/>
              <a:t>WIFI </a:t>
            </a:r>
            <a:r>
              <a:rPr lang="ko-KR" altLang="en-US" sz="1500" b="1" dirty="0"/>
              <a:t>통신이 가능한 </a:t>
            </a:r>
            <a:r>
              <a:rPr lang="en-US" altLang="ko-KR" sz="1500" b="1" dirty="0"/>
              <a:t>ESP32</a:t>
            </a:r>
            <a:r>
              <a:rPr lang="ko-KR" altLang="en-US" sz="1500" b="1" dirty="0"/>
              <a:t>로 선정</a:t>
            </a:r>
            <a:endParaRPr lang="en-US" altLang="ko-KR" sz="1500" b="1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 err="1"/>
              <a:t>전원부</a:t>
            </a:r>
            <a:r>
              <a:rPr lang="ko-KR" altLang="en-US" sz="1600" b="1" dirty="0"/>
              <a:t> 설계 </a:t>
            </a:r>
            <a:r>
              <a:rPr lang="en-US" altLang="ko-KR" sz="1600" b="1" dirty="0"/>
              <a:t>(12V -&gt; 5V -&gt; 3.3V)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에어컨 제어 </a:t>
            </a:r>
            <a:r>
              <a:rPr lang="en-US" altLang="ko-KR" sz="1600" b="1" dirty="0"/>
              <a:t>(Cooling PAN)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 </a:t>
            </a:r>
            <a:r>
              <a:rPr lang="ko-KR" altLang="en-US" sz="1400" dirty="0"/>
              <a:t>제어</a:t>
            </a:r>
            <a:r>
              <a:rPr lang="en-US" altLang="ko-KR" sz="1400" dirty="0"/>
              <a:t>, </a:t>
            </a:r>
            <a:r>
              <a:rPr lang="ko-KR" altLang="en-US" sz="1400" dirty="0"/>
              <a:t>강도 조절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가변저항으로 외부에서 제어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전등 제어 </a:t>
            </a:r>
            <a:r>
              <a:rPr lang="en-US" altLang="ko-KR" sz="1600" b="1" dirty="0"/>
              <a:t>(LED Strip Bar)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 </a:t>
            </a:r>
            <a:r>
              <a:rPr lang="en-US" altLang="ko-KR" sz="1400" dirty="0"/>
              <a:t>- PWM </a:t>
            </a:r>
            <a:r>
              <a:rPr lang="ko-KR" altLang="en-US" sz="1400" dirty="0"/>
              <a:t>신호를 다음 </a:t>
            </a:r>
            <a:r>
              <a:rPr lang="en-US" altLang="ko-KR" sz="1400" dirty="0"/>
              <a:t>LED</a:t>
            </a:r>
            <a:r>
              <a:rPr lang="ko-KR" altLang="en-US" sz="1400" dirty="0"/>
              <a:t>로 넘겨주는 방식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밝기 조절과 슬립 모드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무드등</a:t>
            </a:r>
            <a:r>
              <a:rPr lang="ko-KR" altLang="en-US" sz="1400" dirty="0"/>
              <a:t> 모드 등의 여러 모드 설정이 가능함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가스 밸브 </a:t>
            </a:r>
            <a:r>
              <a:rPr lang="en-US" altLang="ko-KR" sz="1600" b="1" dirty="0"/>
              <a:t>(LED, Switch</a:t>
            </a:r>
            <a:r>
              <a:rPr lang="ko-KR" altLang="en-US" sz="1600" b="1" dirty="0"/>
              <a:t>로 구성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바깥 </a:t>
            </a:r>
            <a:r>
              <a:rPr lang="en-US" altLang="ko-KR" sz="1400" dirty="0"/>
              <a:t>Switch</a:t>
            </a:r>
            <a:r>
              <a:rPr lang="ko-KR" altLang="en-US" sz="1400" dirty="0"/>
              <a:t>를 누르면 가스밸브 </a:t>
            </a:r>
            <a:r>
              <a:rPr lang="en-US" altLang="ko-KR" sz="1400" dirty="0"/>
              <a:t>(LED)</a:t>
            </a:r>
            <a:r>
              <a:rPr lang="ko-KR" altLang="en-US" sz="1400" dirty="0"/>
              <a:t>가 </a:t>
            </a:r>
            <a:r>
              <a:rPr lang="en-US" altLang="ko-KR" sz="1400" dirty="0"/>
              <a:t>ON/OFF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5. </a:t>
            </a:r>
            <a:r>
              <a:rPr lang="ko-KR" altLang="en-US" sz="1600" b="1" dirty="0"/>
              <a:t>창문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서보모터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</a:t>
            </a:r>
            <a:r>
              <a:rPr lang="ko-KR" altLang="en-US" sz="1400" dirty="0"/>
              <a:t>을 통해 제어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각도를 알 수 없으므로 자석감지센서로 자석이 감지되면 </a:t>
            </a:r>
            <a:r>
              <a:rPr lang="ko-KR" altLang="en-US" sz="1400" dirty="0" err="1"/>
              <a:t>닫힌상태</a:t>
            </a:r>
            <a:r>
              <a:rPr lang="en-US" altLang="ko-KR" sz="1400" dirty="0"/>
              <a:t>, </a:t>
            </a:r>
            <a:r>
              <a:rPr lang="ko-KR" altLang="en-US" sz="1400" dirty="0"/>
              <a:t>미감지시 </a:t>
            </a:r>
            <a:r>
              <a:rPr lang="ko-KR" altLang="en-US" sz="1400" dirty="0" err="1"/>
              <a:t>열린상태로</a:t>
            </a:r>
            <a:r>
              <a:rPr lang="ko-KR" altLang="en-US" sz="1400" dirty="0"/>
              <a:t> 인식하여 </a:t>
            </a:r>
            <a:r>
              <a:rPr lang="ko-KR" altLang="en-US" sz="1400" dirty="0" err="1"/>
              <a:t>서보모터를</a:t>
            </a:r>
            <a:r>
              <a:rPr lang="ko-KR" altLang="en-US" sz="1400" dirty="0"/>
              <a:t> 제어함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6. </a:t>
            </a:r>
            <a:r>
              <a:rPr lang="ko-KR" altLang="en-US" sz="1600" b="1" dirty="0" err="1"/>
              <a:t>온습도센서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주기적으로 집의 온습도를 체크하여 </a:t>
            </a:r>
            <a:r>
              <a:rPr lang="ko-KR" altLang="en-US" sz="1400" dirty="0" err="1"/>
              <a:t>파이어베이스에</a:t>
            </a:r>
            <a:r>
              <a:rPr lang="ko-KR" altLang="en-US" sz="1400" dirty="0"/>
              <a:t> 업로드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7. </a:t>
            </a:r>
            <a:r>
              <a:rPr lang="ko-KR" altLang="en-US" sz="1600" b="1" dirty="0"/>
              <a:t>빗물감지센서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센서에서 일정 이상의 </a:t>
            </a:r>
            <a:r>
              <a:rPr lang="en-US" altLang="ko-KR" sz="1400" dirty="0"/>
              <a:t>ADC</a:t>
            </a:r>
            <a:r>
              <a:rPr lang="ko-KR" altLang="en-US" sz="1400" dirty="0"/>
              <a:t>가 감지되면</a:t>
            </a:r>
            <a:r>
              <a:rPr lang="en-US" altLang="ko-KR" sz="1400" dirty="0"/>
              <a:t>,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비가 온다고 감지하여 창문을 닫도록 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8. RTC IC 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시간 별 스케줄 관리를 위해 실장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9. LCD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현재 가전 상태와 센서 값을 </a:t>
            </a:r>
            <a:r>
              <a:rPr lang="en-US" altLang="ko-KR" sz="1400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557309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B7E13C-FC18-4020-96C7-5E2AE3D5C1AB}"/>
              </a:ext>
            </a:extLst>
          </p:cNvPr>
          <p:cNvSpPr txBox="1"/>
          <p:nvPr/>
        </p:nvSpPr>
        <p:spPr>
          <a:xfrm>
            <a:off x="75501" y="478042"/>
            <a:ext cx="1051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PCB </a:t>
            </a:r>
            <a:r>
              <a:rPr lang="ko-KR" altLang="en-US" sz="4400" b="1" dirty="0"/>
              <a:t>설계</a:t>
            </a: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118C4DDE-1DED-4193-B3B4-0ED0DAD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630140"/>
            <a:ext cx="5537900" cy="5021179"/>
          </a:xfrm>
          <a:prstGeom prst="rect">
            <a:avLst/>
          </a:prstGeom>
        </p:spPr>
      </p:pic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xmlns="" id="{2C59BB7A-9485-45E4-BEA9-F36EEE162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42949" y="1016284"/>
            <a:ext cx="4988522" cy="6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3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2" y="1538568"/>
            <a:ext cx="9388196" cy="5244502"/>
          </a:xfrm>
          <a:prstGeom prst="rect">
            <a:avLst/>
          </a:prstGeom>
        </p:spPr>
      </p:pic>
      <p:sp>
        <p:nvSpPr>
          <p:cNvPr id="2" name="L 도형 1"/>
          <p:cNvSpPr/>
          <p:nvPr/>
        </p:nvSpPr>
        <p:spPr>
          <a:xfrm flipV="1">
            <a:off x="1352550" y="1443035"/>
            <a:ext cx="6162675" cy="2476502"/>
          </a:xfrm>
          <a:prstGeom prst="corner">
            <a:avLst>
              <a:gd name="adj1" fmla="val 37444"/>
              <a:gd name="adj2" fmla="val 50955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0187" y="1533712"/>
            <a:ext cx="505267" cy="21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VPN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505325" y="4699837"/>
            <a:ext cx="18129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533900" y="3835466"/>
            <a:ext cx="0" cy="86437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1636" y="4361357"/>
            <a:ext cx="1063689" cy="353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err="1"/>
              <a:t>RealTimeDB</a:t>
            </a:r>
            <a:endParaRPr lang="en-US" altLang="ko-KR" sz="1200" b="1" dirty="0"/>
          </a:p>
          <a:p>
            <a:pPr algn="r"/>
            <a:r>
              <a:rPr lang="ko-KR" altLang="en-US" sz="1200" b="1" dirty="0"/>
              <a:t>업데이트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네트워크 구성도</a:t>
            </a:r>
          </a:p>
        </p:txBody>
      </p:sp>
    </p:spTree>
    <p:extLst>
      <p:ext uri="{BB962C8B-B14F-4D97-AF65-F5344CB8AC3E}">
        <p14:creationId xmlns:p14="http://schemas.microsoft.com/office/powerpoint/2010/main" val="1162945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B7E13C-FC18-4020-96C7-5E2AE3D5C1AB}"/>
              </a:ext>
            </a:extLst>
          </p:cNvPr>
          <p:cNvSpPr txBox="1"/>
          <p:nvPr/>
        </p:nvSpPr>
        <p:spPr>
          <a:xfrm>
            <a:off x="75501" y="489154"/>
            <a:ext cx="9810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구성도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3863BFD-A1C2-463B-BAE7-7A7DCBE22A57}"/>
              </a:ext>
            </a:extLst>
          </p:cNvPr>
          <p:cNvSpPr/>
          <p:nvPr/>
        </p:nvSpPr>
        <p:spPr>
          <a:xfrm>
            <a:off x="4367731" y="3487464"/>
            <a:ext cx="1838844" cy="118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ESP32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0D716DB7-8F8B-4F69-B02D-D378F054405D}"/>
              </a:ext>
            </a:extLst>
          </p:cNvPr>
          <p:cNvCxnSpPr>
            <a:cxnSpLocks/>
          </p:cNvCxnSpPr>
          <p:nvPr/>
        </p:nvCxnSpPr>
        <p:spPr>
          <a:xfrm>
            <a:off x="3605044" y="2780127"/>
            <a:ext cx="698151" cy="63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D2DD2951-179D-4504-A8EF-73BF71EFEC08}"/>
              </a:ext>
            </a:extLst>
          </p:cNvPr>
          <p:cNvSpPr/>
          <p:nvPr/>
        </p:nvSpPr>
        <p:spPr>
          <a:xfrm>
            <a:off x="2513722" y="2142724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MQTT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A88FA1-0D5F-4B9B-B664-BA4436BEC357}"/>
              </a:ext>
            </a:extLst>
          </p:cNvPr>
          <p:cNvSpPr txBox="1"/>
          <p:nvPr/>
        </p:nvSpPr>
        <p:spPr>
          <a:xfrm>
            <a:off x="4086400" y="2822777"/>
            <a:ext cx="1116011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큐에 메시지 있으면 </a:t>
            </a:r>
            <a:endParaRPr lang="en-US" altLang="ko-KR" sz="800" dirty="0"/>
          </a:p>
          <a:p>
            <a:r>
              <a:rPr lang="ko-KR" altLang="en-US" sz="800" dirty="0" err="1"/>
              <a:t>수신콜백</a:t>
            </a:r>
            <a:r>
              <a:rPr lang="ko-KR" altLang="en-US" sz="800" dirty="0"/>
              <a:t> 실행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C5A90B1-A807-4ACF-853A-1FEF25F2FBE1}"/>
              </a:ext>
            </a:extLst>
          </p:cNvPr>
          <p:cNvSpPr/>
          <p:nvPr/>
        </p:nvSpPr>
        <p:spPr>
          <a:xfrm>
            <a:off x="1218234" y="3788772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Firebase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0036B5CF-F337-40DC-AB90-52990D18B48A}"/>
              </a:ext>
            </a:extLst>
          </p:cNvPr>
          <p:cNvCxnSpPr/>
          <p:nvPr/>
        </p:nvCxnSpPr>
        <p:spPr>
          <a:xfrm flipH="1">
            <a:off x="2855449" y="4079056"/>
            <a:ext cx="1447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5FBE45C-0D82-4CB1-8822-626A0B1DF70E}"/>
              </a:ext>
            </a:extLst>
          </p:cNvPr>
          <p:cNvSpPr txBox="1"/>
          <p:nvPr/>
        </p:nvSpPr>
        <p:spPr>
          <a:xfrm>
            <a:off x="2996790" y="3678287"/>
            <a:ext cx="1306768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</a:t>
            </a:r>
            <a:endParaRPr lang="en-US" altLang="ko-KR" sz="800" dirty="0"/>
          </a:p>
          <a:p>
            <a:r>
              <a:rPr lang="ko-KR" altLang="en-US" sz="800" dirty="0"/>
              <a:t>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업로드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F2478D12-893B-4ED6-8000-C479FB684D38}"/>
              </a:ext>
            </a:extLst>
          </p:cNvPr>
          <p:cNvCxnSpPr/>
          <p:nvPr/>
        </p:nvCxnSpPr>
        <p:spPr>
          <a:xfrm>
            <a:off x="5264304" y="4729440"/>
            <a:ext cx="0" cy="10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00DED69E-9E41-406E-8437-B544861E759D}"/>
              </a:ext>
            </a:extLst>
          </p:cNvPr>
          <p:cNvSpPr/>
          <p:nvPr/>
        </p:nvSpPr>
        <p:spPr>
          <a:xfrm>
            <a:off x="4203408" y="586853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가전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09F4A67-8A54-4BE6-8DBB-67A2AB9429C2}"/>
              </a:ext>
            </a:extLst>
          </p:cNvPr>
          <p:cNvSpPr txBox="1"/>
          <p:nvPr/>
        </p:nvSpPr>
        <p:spPr>
          <a:xfrm>
            <a:off x="5385896" y="5050463"/>
            <a:ext cx="2595582" cy="46166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외부 버튼 혹은 </a:t>
            </a:r>
            <a:r>
              <a:rPr lang="en-US" altLang="ko-KR" sz="800" dirty="0"/>
              <a:t>MQTT </a:t>
            </a:r>
            <a:r>
              <a:rPr lang="ko-KR" altLang="en-US" sz="800" dirty="0"/>
              <a:t>메시지 </a:t>
            </a:r>
            <a:r>
              <a:rPr lang="ko-KR" altLang="en-US" sz="800" dirty="0" err="1"/>
              <a:t>수신시</a:t>
            </a:r>
            <a:r>
              <a:rPr lang="ko-KR" altLang="en-US" sz="800" dirty="0"/>
              <a:t> 가전제어 수행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단</a:t>
            </a:r>
            <a:r>
              <a:rPr lang="en-US" altLang="ko-KR" sz="800" dirty="0"/>
              <a:t>, MQTT</a:t>
            </a:r>
            <a:r>
              <a:rPr lang="ko-KR" altLang="en-US" sz="800" dirty="0"/>
              <a:t>는 메시지 수신 후 </a:t>
            </a:r>
            <a:r>
              <a:rPr lang="en-US" altLang="ko-KR" sz="800" dirty="0"/>
              <a:t>10</a:t>
            </a:r>
            <a:r>
              <a:rPr lang="ko-KR" altLang="en-US" sz="800" dirty="0"/>
              <a:t>초간 대기하여</a:t>
            </a:r>
            <a:endParaRPr lang="en-US" altLang="ko-KR" sz="800" dirty="0"/>
          </a:p>
          <a:p>
            <a:r>
              <a:rPr lang="ko-KR" altLang="en-US" sz="800" dirty="0"/>
              <a:t>마지막 메시지로 가전을 수행하게 함</a:t>
            </a:r>
            <a:r>
              <a:rPr lang="en-US" altLang="ko-KR" sz="800" dirty="0"/>
              <a:t>.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7748DE3D-71BD-4808-BF35-83D15275DCE3}"/>
              </a:ext>
            </a:extLst>
          </p:cNvPr>
          <p:cNvSpPr/>
          <p:nvPr/>
        </p:nvSpPr>
        <p:spPr>
          <a:xfrm>
            <a:off x="8268231" y="3616071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외부버튼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74B1E323-1CA8-43E0-88A8-17426706C5A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280066" y="4079056"/>
            <a:ext cx="1988164" cy="1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DE0E272-1E2F-48F2-B1C0-1315ED7C7269}"/>
              </a:ext>
            </a:extLst>
          </p:cNvPr>
          <p:cNvSpPr txBox="1"/>
          <p:nvPr/>
        </p:nvSpPr>
        <p:spPr>
          <a:xfrm>
            <a:off x="6356547" y="3651643"/>
            <a:ext cx="1809342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인터럽트로 신호를 수신하여 통신 중에도 읽을 수 있도록 구현</a:t>
            </a:r>
            <a:endParaRPr lang="en-US" altLang="ko-KR" sz="8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xmlns="" id="{EFB18FF4-F526-4F06-B75F-83CFE3A78F0D}"/>
              </a:ext>
            </a:extLst>
          </p:cNvPr>
          <p:cNvSpPr/>
          <p:nvPr/>
        </p:nvSpPr>
        <p:spPr>
          <a:xfrm>
            <a:off x="7768881" y="147955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LCD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811C0033-7367-4661-B726-055585ADEEA7}"/>
              </a:ext>
            </a:extLst>
          </p:cNvPr>
          <p:cNvCxnSpPr/>
          <p:nvPr/>
        </p:nvCxnSpPr>
        <p:spPr>
          <a:xfrm flipV="1">
            <a:off x="6280066" y="2433007"/>
            <a:ext cx="1433048" cy="98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7610803-1641-437E-8502-4E8602340ABC}"/>
              </a:ext>
            </a:extLst>
          </p:cNvPr>
          <p:cNvSpPr txBox="1"/>
          <p:nvPr/>
        </p:nvSpPr>
        <p:spPr>
          <a:xfrm>
            <a:off x="5338650" y="2263731"/>
            <a:ext cx="1988164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 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</a:t>
            </a:r>
            <a:r>
              <a:rPr lang="en-US" altLang="ko-KR" sz="800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256545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497092"/>
            <a:ext cx="7928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</a:t>
            </a:r>
            <a:r>
              <a:rPr lang="ko-KR" altLang="en-US" sz="4400" b="1" dirty="0"/>
              <a:t>현재 진행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836453" y="146451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PCB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설계 및 발주 완료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Home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센싱데이터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및 가전상태 업로드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메시지 수신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쿨링팬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제어 기능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(PWM)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가스밸브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(Interrupt)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색상 및 밝기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모드 생성 및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 하드웨어 구성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가전상태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80%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27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496571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2137F13-3D86-4E8E-923D-D4EDCA388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6" y="1476374"/>
            <a:ext cx="2496982" cy="5271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456C64-685F-4CC1-B263-63D72DEBF0F9}"/>
              </a:ext>
            </a:extLst>
          </p:cNvPr>
          <p:cNvSpPr txBox="1"/>
          <p:nvPr/>
        </p:nvSpPr>
        <p:spPr>
          <a:xfrm>
            <a:off x="3798995" y="1527372"/>
            <a:ext cx="683728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Login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인증 요청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가입된 사용자일시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수신하고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값을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송신하여 이름을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수신받음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가입되지 않은 사용자라면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회원가입을 눌러 회원가입이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7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49232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456C64-685F-4CC1-B263-63D72DEBF0F9}"/>
              </a:ext>
            </a:extLst>
          </p:cNvPr>
          <p:cNvSpPr txBox="1"/>
          <p:nvPr/>
        </p:nvSpPr>
        <p:spPr>
          <a:xfrm>
            <a:off x="3813282" y="1546420"/>
            <a:ext cx="73807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Signup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사용자의 이름과 사용할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Email, 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회원가입 진행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정상적으로 등록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계정은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관리되며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이름 데이터는 서버로 송신하여 관리하도록 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 된 데이터는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webOS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앱과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android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 모두 로그인이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5F5EA9C-5393-4B06-90D2-09DA4B68C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93" y="1504950"/>
            <a:ext cx="2433267" cy="513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6643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1085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456C64-685F-4CC1-B263-63D72DEBF0F9}"/>
              </a:ext>
            </a:extLst>
          </p:cNvPr>
          <p:cNvSpPr txBox="1"/>
          <p:nvPr/>
        </p:nvSpPr>
        <p:spPr>
          <a:xfrm>
            <a:off x="3764387" y="1534843"/>
            <a:ext cx="8427613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Main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ㄱ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로그인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수신한 이름으로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“~~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님 안녕하세요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표시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서버가 주기적으로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날씨데이터 화면에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ㄷ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수신하여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ㄹ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한 번에 쉽게 제어 할 수 있는 모드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개별로 각각 제어 할 수 있는 개별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모드나 가전제어를 클릭하면 해당 제어 프로토콜을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서버로 송신하고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이를 수신하여 해당하는 동작을 수행한다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파이어베이스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리스너를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통해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온습도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날씨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가전상태등이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새로 업로드 되면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정보에 맞게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 / UX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업로드 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2374" y="1487852"/>
            <a:ext cx="2816878" cy="5245754"/>
            <a:chOff x="85956" y="664420"/>
            <a:chExt cx="3132285" cy="58331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FCE63BE3-6C9B-46F5-A198-97A2A06C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3" y="664420"/>
              <a:ext cx="2763058" cy="583312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A9519153-27C6-4EF5-99B5-7BF64C6F5A5B}"/>
                </a:ext>
              </a:extLst>
            </p:cNvPr>
            <p:cNvSpPr/>
            <p:nvPr/>
          </p:nvSpPr>
          <p:spPr>
            <a:xfrm>
              <a:off x="455183" y="1117600"/>
              <a:ext cx="1912097" cy="395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6B11A63-62E2-42EF-9B3F-5CBDB4FB1245}"/>
                </a:ext>
              </a:extLst>
            </p:cNvPr>
            <p:cNvSpPr txBox="1"/>
            <p:nvPr/>
          </p:nvSpPr>
          <p:spPr>
            <a:xfrm>
              <a:off x="135035" y="1070846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ㄱ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5D341F10-2049-4EF0-82B0-0DB416EBFEC0}"/>
                </a:ext>
              </a:extLst>
            </p:cNvPr>
            <p:cNvSpPr/>
            <p:nvPr/>
          </p:nvSpPr>
          <p:spPr>
            <a:xfrm>
              <a:off x="2367280" y="1117600"/>
              <a:ext cx="816266" cy="9297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EF93435-5B55-4D73-B017-281133A9DACE}"/>
                </a:ext>
              </a:extLst>
            </p:cNvPr>
            <p:cNvSpPr txBox="1"/>
            <p:nvPr/>
          </p:nvSpPr>
          <p:spPr>
            <a:xfrm>
              <a:off x="2813428" y="876945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1A0A9227-CC0F-4DB1-B3E8-0B9E22D770FB}"/>
                </a:ext>
              </a:extLst>
            </p:cNvPr>
            <p:cNvSpPr/>
            <p:nvPr/>
          </p:nvSpPr>
          <p:spPr>
            <a:xfrm>
              <a:off x="455182" y="1518388"/>
              <a:ext cx="1912097" cy="528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76623BA-E205-4320-8CFF-9299365B6D69}"/>
                </a:ext>
              </a:extLst>
            </p:cNvPr>
            <p:cNvSpPr txBox="1"/>
            <p:nvPr/>
          </p:nvSpPr>
          <p:spPr>
            <a:xfrm>
              <a:off x="135034" y="1519337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ㄷ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26D0B0A-3766-47DA-998C-6771BFA6D81D}"/>
                </a:ext>
              </a:extLst>
            </p:cNvPr>
            <p:cNvSpPr/>
            <p:nvPr/>
          </p:nvSpPr>
          <p:spPr>
            <a:xfrm>
              <a:off x="460987" y="2141097"/>
              <a:ext cx="2757254" cy="18356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D73B1B6-5F23-4820-8BF3-55DAE036F45D}"/>
                </a:ext>
              </a:extLst>
            </p:cNvPr>
            <p:cNvSpPr txBox="1"/>
            <p:nvPr/>
          </p:nvSpPr>
          <p:spPr>
            <a:xfrm>
              <a:off x="140839" y="2142046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ㄹ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7E7E842B-4D82-4603-B113-69BB7E6D9F18}"/>
                </a:ext>
              </a:extLst>
            </p:cNvPr>
            <p:cNvSpPr/>
            <p:nvPr/>
          </p:nvSpPr>
          <p:spPr>
            <a:xfrm>
              <a:off x="406104" y="4143825"/>
              <a:ext cx="2757254" cy="1704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5312275-6BCA-4984-9550-57F5C6F3DEF6}"/>
                </a:ext>
              </a:extLst>
            </p:cNvPr>
            <p:cNvSpPr txBox="1"/>
            <p:nvPr/>
          </p:nvSpPr>
          <p:spPr>
            <a:xfrm>
              <a:off x="85956" y="4144774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ㅁ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117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03768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93627F2-DF9B-4D4B-B92F-B3293A1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1545077"/>
            <a:ext cx="3683664" cy="38396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671984C-D633-475A-B668-E40E7BB9217F}"/>
              </a:ext>
            </a:extLst>
          </p:cNvPr>
          <p:cNvSpPr txBox="1"/>
          <p:nvPr/>
        </p:nvSpPr>
        <p:spPr>
          <a:xfrm>
            <a:off x="4012861" y="1545077"/>
            <a:ext cx="842761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4.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가전 개별 제어 설정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조명등 밝기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색상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등 자세하게 제어가 가능하도록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세부 제어 메뉴 추가 예정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4926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44842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92AAF8A-2D94-4338-939C-F858A004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5" y="1509913"/>
            <a:ext cx="2547794" cy="5153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9DF9CE8-0D1B-4E73-A35C-A1A48EEDA3CC}"/>
              </a:ext>
            </a:extLst>
          </p:cNvPr>
          <p:cNvSpPr txBox="1"/>
          <p:nvPr/>
        </p:nvSpPr>
        <p:spPr>
          <a:xfrm>
            <a:off x="3774022" y="1526868"/>
            <a:ext cx="87846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5.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스케줄 및 모드 설정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기능은 알람처럼 원하는 시간에 실행할 모드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혹은 가전제어를 수행할 수 있도록 구현 예정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반복 여부를 체크하여 단발성인지 반복성인지 체크가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설정에서 해당 모드에서 가전을 어떤 것을 제어할지 설정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26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39954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BEB2C3-764C-4764-8999-7C3A442B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493314"/>
            <a:ext cx="2562225" cy="5226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6CA915-A0EB-42BC-A129-2C5B5AB6E927}"/>
              </a:ext>
            </a:extLst>
          </p:cNvPr>
          <p:cNvSpPr txBox="1"/>
          <p:nvPr/>
        </p:nvSpPr>
        <p:spPr>
          <a:xfrm>
            <a:off x="3816886" y="1540420"/>
            <a:ext cx="84276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6.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실행 완료 알림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보드에서 명령을 정상적으로 수신하여 동작을 수행하면 알림을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MQTT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안드로이드 앱은 해당 데이터를 수신하여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알림창에서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보여준다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138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32343"/>
            <a:ext cx="6714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진행률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2092D0-47AA-4540-B35F-B0256372ED2B}"/>
              </a:ext>
            </a:extLst>
          </p:cNvPr>
          <p:cNvSpPr txBox="1"/>
          <p:nvPr/>
        </p:nvSpPr>
        <p:spPr>
          <a:xfrm>
            <a:off x="193516" y="1397845"/>
            <a:ext cx="6448824" cy="5206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회원가입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로그인 후 서버와 통신하여 사용자의 이름 수신하기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자세한 개별제어 메뉴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모드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동작 완료 명령 수신 및 디스플레이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70%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79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20904"/>
            <a:ext cx="3313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3. </a:t>
            </a:r>
            <a:r>
              <a:rPr lang="ko-KR" altLang="en-US" sz="4400" b="1" dirty="0"/>
              <a:t>음성인식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5952DC-CF91-443F-9EF9-0C88A8E26884}"/>
              </a:ext>
            </a:extLst>
          </p:cNvPr>
          <p:cNvSpPr txBox="1"/>
          <p:nvPr/>
        </p:nvSpPr>
        <p:spPr>
          <a:xfrm>
            <a:off x="193516" y="1459758"/>
            <a:ext cx="78376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ThinQ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이용하여 구현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– Stream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형태로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mp3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 재생되지 않아 실패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Google Assistant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사용하여 구현완료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–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간단한 문답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현재 키워드를 이용하여 가전제어 구현 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..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개별 가전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제어로 구현 예정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30%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067" y="246592"/>
            <a:ext cx="10515600" cy="1325563"/>
          </a:xfrm>
        </p:spPr>
        <p:txBody>
          <a:bodyPr/>
          <a:lstStyle/>
          <a:p>
            <a:r>
              <a:rPr lang="ko-KR" altLang="en-US" dirty="0"/>
              <a:t>업무분담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437FEF1-0B23-4F98-9873-C3A184A8F9CA}"/>
              </a:ext>
            </a:extLst>
          </p:cNvPr>
          <p:cNvSpPr txBox="1"/>
          <p:nvPr/>
        </p:nvSpPr>
        <p:spPr>
          <a:xfrm>
            <a:off x="508002" y="1470025"/>
            <a:ext cx="309721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현식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서버 구축 </a:t>
            </a:r>
            <a:r>
              <a:rPr lang="en-US" altLang="ko-KR" sz="1500" dirty="0"/>
              <a:t>/ </a:t>
            </a:r>
            <a:r>
              <a:rPr lang="ko-KR" altLang="en-US" sz="1500" dirty="0"/>
              <a:t>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데이터베이스 구축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얼굴인식용 영상 </a:t>
            </a:r>
            <a:r>
              <a:rPr lang="ko-KR" altLang="en-US" sz="1500" dirty="0" err="1" smtClean="0"/>
              <a:t>스트리밍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webOS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프론트엔드</a:t>
            </a:r>
            <a:r>
              <a:rPr lang="ko-KR" altLang="en-US" sz="1500" dirty="0" smtClean="0"/>
              <a:t> 개발 보조</a:t>
            </a:r>
            <a:endParaRPr lang="en-US" altLang="ko-KR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6A6F3E-F642-4231-B783-B5CA839780F5}"/>
              </a:ext>
            </a:extLst>
          </p:cNvPr>
          <p:cNvSpPr txBox="1"/>
          <p:nvPr/>
        </p:nvSpPr>
        <p:spPr>
          <a:xfrm>
            <a:off x="4108452" y="1470025"/>
            <a:ext cx="3048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승운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음성인식 구현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안드로이드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앱</a:t>
            </a:r>
            <a:r>
              <a:rPr lang="ko-KR" altLang="en-US" sz="1500" dirty="0"/>
              <a:t> 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하드웨어 </a:t>
            </a:r>
            <a:r>
              <a:rPr lang="ko-KR" altLang="en-US" sz="1500" dirty="0" smtClean="0"/>
              <a:t>개발</a:t>
            </a:r>
            <a:endParaRPr lang="en-US" altLang="ko-KR" sz="1500" dirty="0" smtClean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스마트홈</a:t>
            </a:r>
            <a:r>
              <a:rPr lang="ko-KR" altLang="en-US" sz="1500" dirty="0" smtClean="0"/>
              <a:t> 개발</a:t>
            </a:r>
            <a:endParaRPr lang="en-US" altLang="ko-KR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F17557-7AD4-4EB9-A1AD-D60E831750BC}"/>
              </a:ext>
            </a:extLst>
          </p:cNvPr>
          <p:cNvSpPr txBox="1"/>
          <p:nvPr/>
        </p:nvSpPr>
        <p:spPr>
          <a:xfrm>
            <a:off x="7780340" y="1466850"/>
            <a:ext cx="3902073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준호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 인식 기능 개발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OpenCV</a:t>
            </a:r>
            <a:r>
              <a:rPr lang="en-US" altLang="ko-KR" sz="1500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webOS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웹앱</a:t>
            </a:r>
            <a:r>
              <a:rPr lang="ko-KR" altLang="en-US" sz="1500" dirty="0" smtClean="0"/>
              <a:t> 개발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8692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43241" y="4315699"/>
            <a:ext cx="7822078" cy="25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로그인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완료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웹 앱 처음 실행 시 얼굴인식 로그인 요청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얼굴인식 실패 시 해당 페이지로 넘어온다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왼쪽 얼굴인식 버튼 선택 시 </a:t>
            </a:r>
            <a:r>
              <a:rPr lang="en-US" altLang="ko-KR" sz="1600" dirty="0"/>
              <a:t>MQTT</a:t>
            </a:r>
            <a:r>
              <a:rPr lang="ko-KR" altLang="en-US" sz="1600" dirty="0"/>
              <a:t>를 사용하여 서버에 얼굴인식 시작을 요청한다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오른쪽 이메일 로그인으로 사용자 인증을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회원가입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회원가입 버튼 선택 시 이메일 회원가입을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이메일 비밀번호로 </a:t>
            </a:r>
            <a:r>
              <a:rPr lang="en-US" altLang="ko-KR" sz="1600" dirty="0"/>
              <a:t>firebase </a:t>
            </a:r>
            <a:r>
              <a:rPr lang="ko-KR" altLang="en-US" sz="1600" dirty="0"/>
              <a:t>인증 계정을 생성할 수 있다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ABF4DF3-5F49-42E6-8DA7-5356204F1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3"/>
          <a:stretch/>
        </p:blipFill>
        <p:spPr>
          <a:xfrm>
            <a:off x="1204380" y="1771552"/>
            <a:ext cx="4206511" cy="2111466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5276BD5-C673-45F7-9E2F-3B8C1029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60" y="1620726"/>
            <a:ext cx="3467278" cy="25083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B4FB940-812D-481E-928C-8CF8F816BA89}"/>
              </a:ext>
            </a:extLst>
          </p:cNvPr>
          <p:cNvSpPr/>
          <p:nvPr/>
        </p:nvSpPr>
        <p:spPr>
          <a:xfrm>
            <a:off x="6242885" y="1449845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E73DD34-1630-4B29-A61C-E4F2792AFA9A}"/>
              </a:ext>
            </a:extLst>
          </p:cNvPr>
          <p:cNvSpPr/>
          <p:nvPr/>
        </p:nvSpPr>
        <p:spPr>
          <a:xfrm>
            <a:off x="838200" y="1438227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050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07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38200" y="4555657"/>
            <a:ext cx="6370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홈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로그인한 사용자 및 온</a:t>
            </a:r>
            <a:r>
              <a:rPr lang="en-US" altLang="ko-KR" sz="1600" dirty="0"/>
              <a:t>,</a:t>
            </a:r>
            <a:r>
              <a:rPr lang="ko-KR" altLang="en-US" sz="1600" dirty="0"/>
              <a:t>습도 날씨를 표시한다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제어 버튼을 두어 특정모드로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가전 제어 버튼을 두어 개별적으로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혹은 가전의 아이콘을 선택하면 해당 설정으로 들어간다</a:t>
            </a:r>
            <a:r>
              <a:rPr lang="en-US" altLang="ko-KR" sz="1600" dirty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82085" y="1638123"/>
            <a:ext cx="4938873" cy="2825657"/>
            <a:chOff x="477061" y="1638123"/>
            <a:chExt cx="4938873" cy="28256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73966D3A-247B-4232-9E72-A924FB91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645" y="1725519"/>
              <a:ext cx="4435703" cy="273826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E70BB423-65AA-44EE-86D5-226560BBF0CD}"/>
                </a:ext>
              </a:extLst>
            </p:cNvPr>
            <p:cNvSpPr/>
            <p:nvPr/>
          </p:nvSpPr>
          <p:spPr>
            <a:xfrm>
              <a:off x="477061" y="1638123"/>
              <a:ext cx="4938873" cy="2778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0" name="Picture 2" descr="Enact (@EnactJS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1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38200" y="4610339"/>
            <a:ext cx="7119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모드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모드 및 스케줄을 설정할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모드는 단발성으로 여러가지 가전의 동작을 한번에 제어할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스케줄 기능으로 원하는 시각에 가전을 원하는 동작을 실행시키도록 한다</a:t>
            </a:r>
            <a:r>
              <a:rPr lang="en-US" altLang="ko-KR" sz="1600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1231508-7411-441B-892E-04320562807F}"/>
              </a:ext>
            </a:extLst>
          </p:cNvPr>
          <p:cNvSpPr/>
          <p:nvPr/>
        </p:nvSpPr>
        <p:spPr>
          <a:xfrm>
            <a:off x="861112" y="1629221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18364" y="1728078"/>
            <a:ext cx="310465" cy="2956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8AADFA-1D1F-45C4-B542-AFC7F52544A9}"/>
              </a:ext>
            </a:extLst>
          </p:cNvPr>
          <p:cNvSpPr txBox="1"/>
          <p:nvPr/>
        </p:nvSpPr>
        <p:spPr>
          <a:xfrm>
            <a:off x="1451130" y="19630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동작 모드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B2924DD-F029-46BD-9241-665AEF8FFB41}"/>
              </a:ext>
            </a:extLst>
          </p:cNvPr>
          <p:cNvSpPr txBox="1"/>
          <p:nvPr/>
        </p:nvSpPr>
        <p:spPr>
          <a:xfrm>
            <a:off x="3824958" y="196304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스케줄 모드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19D733-28D3-4EFF-A775-875195F0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9" y="2332073"/>
            <a:ext cx="4582188" cy="1957032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1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23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38200" y="4911851"/>
            <a:ext cx="81403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개별 가전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가전의 개별 제어 및 에어컨 세기</a:t>
            </a:r>
            <a:r>
              <a:rPr lang="en-US" altLang="ko-KR" sz="1600" dirty="0"/>
              <a:t>, </a:t>
            </a:r>
            <a:r>
              <a:rPr lang="ko-KR" altLang="en-US" sz="1600" dirty="0"/>
              <a:t>조명의 밝기</a:t>
            </a:r>
            <a:r>
              <a:rPr lang="en-US" altLang="ko-KR" sz="1600" dirty="0"/>
              <a:t>, </a:t>
            </a:r>
            <a:r>
              <a:rPr lang="ko-KR" altLang="en-US" sz="1600" dirty="0"/>
              <a:t>색상 등의 자세한 설정을 가능하게 함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70BB423-65AA-44EE-86D5-226560BBF0CD}"/>
              </a:ext>
            </a:extLst>
          </p:cNvPr>
          <p:cNvSpPr/>
          <p:nvPr/>
        </p:nvSpPr>
        <p:spPr>
          <a:xfrm>
            <a:off x="6306361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32E145A-1BEA-47EF-BB2E-90A286B89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6442760" y="2046553"/>
            <a:ext cx="310465" cy="2956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91AFE76-BE10-4003-A1E1-00BE43442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91" y="2250084"/>
            <a:ext cx="804816" cy="935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8E947AD-DAD4-44D1-9BBC-1B889AE5EC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91"/>
          <a:stretch/>
        </p:blipFill>
        <p:spPr>
          <a:xfrm>
            <a:off x="9271701" y="3941345"/>
            <a:ext cx="1401396" cy="358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04398AB-C60C-476D-BEE9-01B164A0F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65" t="766"/>
          <a:stretch/>
        </p:blipFill>
        <p:spPr>
          <a:xfrm>
            <a:off x="9271701" y="4250476"/>
            <a:ext cx="1363572" cy="35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7D37E3-384B-49FE-AE3B-9403C2BEC5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66" y="2248059"/>
            <a:ext cx="1028442" cy="8570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50665C8-EFBD-4674-9E2D-4C81AAF3A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067434" y="3531569"/>
            <a:ext cx="1905868" cy="290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4E6CC7C-E81D-45E1-8E3A-A74FAD962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694453" y="3531569"/>
            <a:ext cx="1905868" cy="2904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17F29A8-7065-4F60-AE4D-E197A8F91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42" t="20413" r="3262" b="2596"/>
          <a:stretch/>
        </p:blipFill>
        <p:spPr>
          <a:xfrm>
            <a:off x="1588799" y="2008781"/>
            <a:ext cx="3442454" cy="27407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1231508-7411-441B-892E-04320562807F}"/>
              </a:ext>
            </a:extLst>
          </p:cNvPr>
          <p:cNvSpPr/>
          <p:nvPr/>
        </p:nvSpPr>
        <p:spPr>
          <a:xfrm>
            <a:off x="896373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53625" y="2058165"/>
            <a:ext cx="310465" cy="295604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2" name="Picture 2" descr="Enact (@EnactJS) | Twit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6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55DDD6E-081E-40D5-B6E7-1FDB76A1C1DD}"/>
              </a:ext>
            </a:extLst>
          </p:cNvPr>
          <p:cNvSpPr txBox="1"/>
          <p:nvPr/>
        </p:nvSpPr>
        <p:spPr>
          <a:xfrm>
            <a:off x="838200" y="1465852"/>
            <a:ext cx="600664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진행률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로그인 후 서버와 통신하여 사용자의 이름 수신하기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JS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서비스 연동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페이지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회원가입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자세한 개별제어 메뉴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모드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동작 완료 명령 수신 및 디스플레이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: 45%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6" name="Picture 2" descr="Enact (@EnactJS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82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얼굴인식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openCV</a:t>
            </a:r>
            <a:r>
              <a:rPr lang="ko-KR" altLang="en-US" dirty="0"/>
              <a:t>와 </a:t>
            </a:r>
            <a:r>
              <a:rPr lang="en-US" altLang="ko-KR" dirty="0" err="1"/>
              <a:t>Tensorflow</a:t>
            </a:r>
            <a:r>
              <a:rPr lang="ko-KR" altLang="en-US" dirty="0"/>
              <a:t>를 이용하여 얼굴인식 진행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UV4L</a:t>
            </a:r>
            <a:r>
              <a:rPr lang="ko-KR" altLang="en-US" dirty="0"/>
              <a:t>을 통해 </a:t>
            </a:r>
            <a:r>
              <a:rPr lang="ko-KR" altLang="en-US" dirty="0" err="1"/>
              <a:t>스트리밍</a:t>
            </a:r>
            <a:r>
              <a:rPr lang="ko-KR" altLang="en-US" dirty="0"/>
              <a:t> 되는 영상을 불러와서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VPN </a:t>
            </a:r>
            <a:r>
              <a:rPr lang="ko-KR" altLang="en-US" dirty="0"/>
              <a:t>구성을 통해 </a:t>
            </a:r>
            <a:r>
              <a:rPr lang="en-US" altLang="ko-KR" dirty="0"/>
              <a:t>UV4L </a:t>
            </a:r>
            <a:r>
              <a:rPr lang="ko-KR" altLang="en-US" dirty="0" err="1"/>
              <a:t>스트리밍</a:t>
            </a:r>
            <a:r>
              <a:rPr lang="ko-KR" altLang="en-US" dirty="0"/>
              <a:t> 기기로 직접 연결</a:t>
            </a:r>
          </a:p>
        </p:txBody>
      </p:sp>
      <p:pic>
        <p:nvPicPr>
          <p:cNvPr id="14340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2" y="4536507"/>
            <a:ext cx="2042984" cy="1733148"/>
          </a:xfrm>
          <a:prstGeom prst="rect">
            <a:avLst/>
          </a:prstGeom>
        </p:spPr>
      </p:pic>
      <p:pic>
        <p:nvPicPr>
          <p:cNvPr id="7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0498" y="4978929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07928" y="48214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94611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79124" y="6254555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25828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01" y="4977344"/>
            <a:ext cx="631665" cy="5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Tensorflow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52" y="5229592"/>
            <a:ext cx="863628" cy="92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29547" y="6268455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얼굴인식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14554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5" descr="File:Sample User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46" y="4732545"/>
            <a:ext cx="1555345" cy="15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332058" y="6282355"/>
            <a:ext cx="1925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인증된 사용자인지 반환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1216" y="6294511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[UV4L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영상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7201" y="4957343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VPN</a:t>
            </a:r>
            <a:r>
              <a:rPr lang="ko-KR" altLang="en-US" sz="1600" dirty="0"/>
              <a:t>망으로 전달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5546" y="494141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얼굴 판단결과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66621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207686-53DE-4826-9C5F-AE33561C0EF1}"/>
              </a:ext>
            </a:extLst>
          </p:cNvPr>
          <p:cNvSpPr txBox="1"/>
          <p:nvPr/>
        </p:nvSpPr>
        <p:spPr>
          <a:xfrm>
            <a:off x="838200" y="1724028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얼굴 학습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9BA7B6-294A-49DA-8017-44EC8B8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2" y="2665357"/>
            <a:ext cx="3486329" cy="2165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622A7BF-32DF-4873-B3DC-63CCCC48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27" y="2665357"/>
            <a:ext cx="2387043" cy="2165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46BC609-D21F-407F-9200-DB18B7E53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932" y="3351190"/>
            <a:ext cx="730288" cy="79379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F3EC8EC4-E35D-48E3-8F12-9C9EAB3F85D2}"/>
              </a:ext>
            </a:extLst>
          </p:cNvPr>
          <p:cNvSpPr/>
          <p:nvPr/>
        </p:nvSpPr>
        <p:spPr>
          <a:xfrm>
            <a:off x="4554065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xmlns="" id="{7561C0EF-9163-4B79-97C1-1EC3C668EBD3}"/>
              </a:ext>
            </a:extLst>
          </p:cNvPr>
          <p:cNvSpPr/>
          <p:nvPr/>
        </p:nvSpPr>
        <p:spPr>
          <a:xfrm>
            <a:off x="8519542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0AEDE5-5691-4A3A-B194-16107D72AEBB}"/>
              </a:ext>
            </a:extLst>
          </p:cNvPr>
          <p:cNvSpPr txBox="1"/>
          <p:nvPr/>
        </p:nvSpPr>
        <p:spPr>
          <a:xfrm>
            <a:off x="279143" y="5045283"/>
            <a:ext cx="4275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촬영 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dirty="0"/>
              <a:t>다양한 각도</a:t>
            </a:r>
            <a:r>
              <a:rPr lang="en-US" altLang="ko-KR" sz="1800" dirty="0"/>
              <a:t>, </a:t>
            </a:r>
            <a:r>
              <a:rPr lang="ko-KR" altLang="en-US" sz="1800" dirty="0"/>
              <a:t>많은 사진</a:t>
            </a:r>
            <a:r>
              <a:rPr lang="en-US" altLang="ko-KR" sz="1800" dirty="0"/>
              <a:t>(</a:t>
            </a:r>
            <a:r>
              <a:rPr lang="ko-KR" altLang="en-US" sz="1800" dirty="0"/>
              <a:t>최소 </a:t>
            </a:r>
            <a:r>
              <a:rPr lang="en-US" altLang="ko-KR" sz="1800" dirty="0"/>
              <a:t>30</a:t>
            </a:r>
            <a:r>
              <a:rPr lang="ko-KR" altLang="en-US" sz="1800" dirty="0"/>
              <a:t>장 이상</a:t>
            </a:r>
            <a:r>
              <a:rPr lang="en-US" altLang="ko-KR" sz="1800" dirty="0"/>
              <a:t>)</a:t>
            </a:r>
            <a:r>
              <a:rPr lang="ko-KR" altLang="en-US" sz="1800" dirty="0"/>
              <a:t>으로 정확도를 올릴 수 있다</a:t>
            </a:r>
            <a:r>
              <a:rPr lang="en-US" altLang="ko-KR" sz="1800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B9BE879-3267-4934-A7E4-B879052ACC5A}"/>
              </a:ext>
            </a:extLst>
          </p:cNvPr>
          <p:cNvSpPr txBox="1"/>
          <p:nvPr/>
        </p:nvSpPr>
        <p:spPr>
          <a:xfrm>
            <a:off x="4596285" y="5045283"/>
            <a:ext cx="4275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조정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사진에서 얼굴을 추출한다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57A5261-1B49-428C-BC69-196D2EF495A7}"/>
              </a:ext>
            </a:extLst>
          </p:cNvPr>
          <p:cNvSpPr txBox="1"/>
          <p:nvPr/>
        </p:nvSpPr>
        <p:spPr>
          <a:xfrm>
            <a:off x="8296506" y="4726195"/>
            <a:ext cx="42757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학습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추출한 사진과 미리 학습된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모델과 함께</a:t>
            </a:r>
            <a:endParaRPr lang="en-US" altLang="ko-KR" dirty="0"/>
          </a:p>
          <a:p>
            <a:pPr algn="ctr"/>
            <a:r>
              <a:rPr lang="en-US" altLang="ko-KR" dirty="0"/>
              <a:t>Crown </a:t>
            </a:r>
            <a:r>
              <a:rPr lang="ko-KR" altLang="en-US" dirty="0"/>
              <a:t>모델을 생성한다</a:t>
            </a:r>
            <a:r>
              <a:rPr lang="en-US" altLang="ko-KR" dirty="0"/>
              <a:t>.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18" name="Picture 4" descr="Media Kit - OpenC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78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207686-53DE-4826-9C5F-AE33561C0EF1}"/>
              </a:ext>
            </a:extLst>
          </p:cNvPr>
          <p:cNvSpPr txBox="1"/>
          <p:nvPr/>
        </p:nvSpPr>
        <p:spPr>
          <a:xfrm>
            <a:off x="838200" y="1608141"/>
            <a:ext cx="3562194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얼굴 인식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" y="2688087"/>
            <a:ext cx="4019550" cy="340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F923C4E-132E-4780-BE0A-4BBFF2E31F80}"/>
              </a:ext>
            </a:extLst>
          </p:cNvPr>
          <p:cNvSpPr txBox="1"/>
          <p:nvPr/>
        </p:nvSpPr>
        <p:spPr>
          <a:xfrm>
            <a:off x="5207798" y="2990219"/>
            <a:ext cx="6841329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얼굴 인식 모델은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기반의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모델을 사용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모델은 탐지와 </a:t>
            </a:r>
            <a:r>
              <a:rPr lang="ko-KR" altLang="en-US" dirty="0" err="1"/>
              <a:t>선처리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, </a:t>
            </a:r>
            <a:r>
              <a:rPr lang="ko-KR" altLang="en-US" dirty="0"/>
              <a:t>얼굴 매칭 </a:t>
            </a:r>
            <a:r>
              <a:rPr lang="en-US" altLang="ko-KR" dirty="0"/>
              <a:t>4</a:t>
            </a:r>
            <a:r>
              <a:rPr lang="ko-KR" altLang="en-US" dirty="0"/>
              <a:t>단계로 얼굴 인식을 진행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웹 캠으로 촬영중인 사용자를 인식해 화면에 이름을 띄움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프레임별로 인물을 추측하고 </a:t>
            </a:r>
            <a:r>
              <a:rPr lang="en-US" altLang="ko-KR" dirty="0"/>
              <a:t>count </a:t>
            </a:r>
            <a:r>
              <a:rPr lang="ko-KR" altLang="en-US" dirty="0"/>
              <a:t>변수를 증가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학습된 인물의 </a:t>
            </a:r>
            <a:r>
              <a:rPr lang="en-US" altLang="ko-KR" dirty="0"/>
              <a:t>count </a:t>
            </a:r>
            <a:r>
              <a:rPr lang="ko-KR" altLang="en-US" dirty="0"/>
              <a:t>값이 설정한 시간을 넘어가면 얼굴인식이 완료</a:t>
            </a:r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10" name="Picture 4" descr="Media Kit - OpenC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86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3C3E5E-9E69-4A3D-826B-A4FD497968CB}"/>
              </a:ext>
            </a:extLst>
          </p:cNvPr>
          <p:cNvSpPr txBox="1"/>
          <p:nvPr/>
        </p:nvSpPr>
        <p:spPr>
          <a:xfrm>
            <a:off x="750094" y="1546815"/>
            <a:ext cx="26853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진행률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사진 조정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사진 학습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학습 모델링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생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 인식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서버 연동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: 80%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8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9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문의사항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본선 </a:t>
            </a:r>
            <a:r>
              <a:rPr lang="ko-KR" altLang="en-US" sz="2000" dirty="0" err="1"/>
              <a:t>제출이후</a:t>
            </a:r>
            <a:r>
              <a:rPr lang="ko-KR" altLang="en-US" sz="2000" dirty="0"/>
              <a:t> 추가 개선 진행 가능 여부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 err="1"/>
              <a:t>파이어베이스</a:t>
            </a:r>
            <a:r>
              <a:rPr lang="ko-KR" altLang="en-US" sz="2000" dirty="0"/>
              <a:t> 연동 및 </a:t>
            </a:r>
            <a:r>
              <a:rPr lang="en-US" altLang="ko-KR" sz="2000" dirty="0"/>
              <a:t>MQTT </a:t>
            </a:r>
            <a:r>
              <a:rPr lang="ko-KR" altLang="en-US" sz="2000" dirty="0"/>
              <a:t>송수신을</a:t>
            </a:r>
            <a:r>
              <a:rPr lang="en-US" altLang="ko-KR" sz="2000" dirty="0"/>
              <a:t> </a:t>
            </a:r>
            <a:r>
              <a:rPr lang="ko-KR" altLang="en-US" sz="2000" dirty="0"/>
              <a:t>구현하였는데</a:t>
            </a:r>
            <a:r>
              <a:rPr lang="en-US" altLang="ko-KR" sz="2000" dirty="0"/>
              <a:t>,</a:t>
            </a:r>
            <a:r>
              <a:rPr lang="ko-KR" altLang="en-US" sz="2000" dirty="0"/>
              <a:t> 이것도 서비스 개발인지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얼굴인식 속도가 </a:t>
            </a:r>
            <a:r>
              <a:rPr lang="ko-KR" altLang="en-US" sz="2000" dirty="0" err="1"/>
              <a:t>매우느림</a:t>
            </a:r>
            <a:r>
              <a:rPr lang="ko-KR" altLang="en-US" sz="2000" dirty="0"/>
              <a:t> </a:t>
            </a:r>
            <a:r>
              <a:rPr lang="en-US" altLang="ko-KR" sz="2000" dirty="0"/>
              <a:t>(30</a:t>
            </a:r>
            <a:r>
              <a:rPr lang="ko-KR" altLang="en-US" sz="2000" dirty="0"/>
              <a:t>초 이상소요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958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처리서버 </a:t>
            </a:r>
            <a:r>
              <a:rPr lang="en-US" altLang="ko-KR" dirty="0"/>
              <a:t>: </a:t>
            </a:r>
            <a:r>
              <a:rPr lang="ko-KR" altLang="en-US" dirty="0" err="1"/>
              <a:t>라즈비안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/>
              <a:t>브로커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RabbitMQ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DataBase</a:t>
            </a:r>
            <a:r>
              <a:rPr lang="en-US" altLang="ko-KR" dirty="0"/>
              <a:t> : </a:t>
            </a:r>
            <a:r>
              <a:rPr lang="ko-KR" altLang="en-US" dirty="0" err="1"/>
              <a:t>파이어베이스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8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처리 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라즈비안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en-US" altLang="ko-KR" sz="1400" dirty="0"/>
              <a:t>(</a:t>
            </a:r>
            <a:r>
              <a:rPr lang="ko-KR" altLang="en-US" sz="1400" dirty="0"/>
              <a:t>얼굴인식용 </a:t>
            </a:r>
            <a:r>
              <a:rPr lang="ko-KR" altLang="en-US" sz="1400" dirty="0" err="1"/>
              <a:t>카메라측과</a:t>
            </a:r>
            <a:r>
              <a:rPr lang="ko-KR" altLang="en-US" sz="1400" dirty="0"/>
              <a:t> 직접연결을 위함</a:t>
            </a:r>
            <a:r>
              <a:rPr lang="en-US" altLang="ko-KR" sz="1400" dirty="0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ko-KR" altLang="en-US" dirty="0" err="1"/>
              <a:t>상황별</a:t>
            </a:r>
            <a:r>
              <a:rPr lang="ko-KR" altLang="en-US" dirty="0"/>
              <a:t> 처리 프로그램 </a:t>
            </a:r>
            <a:r>
              <a:rPr lang="en-US" altLang="ko-KR" sz="1400" dirty="0"/>
              <a:t>(Python </a:t>
            </a:r>
            <a:r>
              <a:rPr lang="ko-KR" altLang="en-US" sz="1400" dirty="0"/>
              <a:t>및 </a:t>
            </a:r>
            <a:r>
              <a:rPr lang="en-US" altLang="ko-KR" sz="1400" dirty="0"/>
              <a:t>Shell Script)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날씨 </a:t>
            </a:r>
            <a:r>
              <a:rPr lang="en-US" altLang="ko-KR" dirty="0"/>
              <a:t>API</a:t>
            </a:r>
            <a:r>
              <a:rPr lang="ko-KR" altLang="en-US" dirty="0"/>
              <a:t>를 통한 실시간 날씨를 확인하는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 err="1"/>
              <a:t>메세지별</a:t>
            </a:r>
            <a:r>
              <a:rPr lang="ko-KR" altLang="en-US" dirty="0"/>
              <a:t> 처리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파이어베이스</a:t>
            </a:r>
            <a:r>
              <a:rPr lang="ko-KR" altLang="en-US" dirty="0"/>
              <a:t> 값 확인 및 업데이트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oepnCV</a:t>
            </a:r>
            <a:r>
              <a:rPr lang="ko-KR" altLang="en-US" dirty="0"/>
              <a:t>를 통한 얼굴인식 진행 </a:t>
            </a:r>
            <a:r>
              <a:rPr lang="en-US" altLang="ko-KR" sz="1400" dirty="0">
                <a:sym typeface="Wingdings" pitchFamily="2" charset="2"/>
              </a:rPr>
              <a:t>(  </a:t>
            </a:r>
            <a:r>
              <a:rPr lang="ko-KR" altLang="en-US" sz="1400" dirty="0">
                <a:sym typeface="Wingdings" pitchFamily="2" charset="2"/>
              </a:rPr>
              <a:t>다른 장에서 다룸</a:t>
            </a:r>
            <a:r>
              <a:rPr lang="en-US" altLang="ko-KR" sz="1400" dirty="0">
                <a:sym typeface="Wingdings" pitchFamily="2" charset="2"/>
              </a:rPr>
              <a:t>)</a:t>
            </a:r>
            <a:endParaRPr lang="en-US" altLang="ko-KR" sz="1400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93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얼굴인식용 </a:t>
            </a:r>
            <a:r>
              <a:rPr lang="ko-KR" altLang="en-US" dirty="0" err="1"/>
              <a:t>카메라측과</a:t>
            </a:r>
            <a:r>
              <a:rPr lang="ko-KR" altLang="en-US" dirty="0"/>
              <a:t> 안전한 직접연결을 위하여 </a:t>
            </a:r>
            <a:r>
              <a:rPr lang="en-US" altLang="ko-KR" dirty="0"/>
              <a:t>VPN </a:t>
            </a:r>
            <a:r>
              <a:rPr lang="ko-KR" altLang="en-US" dirty="0"/>
              <a:t>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10.8.0.n </a:t>
            </a:r>
            <a:r>
              <a:rPr lang="ko-KR" altLang="en-US" dirty="0"/>
              <a:t>대역에 각 </a:t>
            </a:r>
            <a:r>
              <a:rPr lang="ko-KR" altLang="en-US" dirty="0" err="1"/>
              <a:t>기기별</a:t>
            </a:r>
            <a:r>
              <a:rPr lang="ko-KR" altLang="en-US" dirty="0"/>
              <a:t> 고정된 </a:t>
            </a:r>
            <a:r>
              <a:rPr lang="en-US" altLang="ko-KR" dirty="0"/>
              <a:t>IP</a:t>
            </a:r>
            <a:r>
              <a:rPr lang="ko-KR" altLang="en-US" dirty="0"/>
              <a:t>를 부여 </a:t>
            </a:r>
            <a:r>
              <a:rPr lang="en-US" altLang="ko-KR" sz="1400" dirty="0"/>
              <a:t>(</a:t>
            </a:r>
            <a:r>
              <a:rPr lang="ko-KR" altLang="en-US" sz="1400" dirty="0"/>
              <a:t>인증서 기준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10.8.0.1 : Server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10.8.0.2 : Camera Device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00" y="3722740"/>
            <a:ext cx="4075199" cy="274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83036" r="50012" b="8482"/>
          <a:stretch/>
        </p:blipFill>
        <p:spPr bwMode="auto">
          <a:xfrm>
            <a:off x="2572383" y="5873750"/>
            <a:ext cx="3867318" cy="46793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366800" y="5946109"/>
            <a:ext cx="1993900" cy="32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585750" y="6125829"/>
            <a:ext cx="7245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6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날씨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Open Weather Map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통하여 실시간 날씨 데이터 수집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수집한 데이터를 실시간</a:t>
            </a:r>
            <a:r>
              <a:rPr lang="en-US" altLang="ko-KR" dirty="0"/>
              <a:t> DB</a:t>
            </a:r>
            <a:r>
              <a:rPr lang="ko-KR" altLang="en-US" dirty="0"/>
              <a:t>에 업데이트하여 다른 기기에 공유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06" y="3751200"/>
            <a:ext cx="3195099" cy="248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 descr="https://postfiles.pstatic.net/MjAyMTA4MTRfMjE0/MDAxNjI4ODcwNjQxODYw.15Drmy82CGKxQuxDpT9ckDawGVuJcVsClwGMEeUZVk8g.n6GRMyV_RNq7Nfl4EAyuucswyyPIjAVjgpRH6I2hxNgg.PNG.chgy2131/image.png?type=w9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32" y="3751200"/>
            <a:ext cx="2350190" cy="248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314" y="4374957"/>
            <a:ext cx="2744638" cy="1401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8444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5032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83333" y="6256800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[API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요청 프로그램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6840" y="6256800"/>
            <a:ext cx="2289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openweathermap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Server]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5499" y="6249600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6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MQTT </a:t>
            </a:r>
            <a:r>
              <a:rPr lang="ko-KR" altLang="en-US" dirty="0">
                <a:ea typeface="맑은 고딕"/>
              </a:rPr>
              <a:t>메시지 송수신 및 동작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Server측으로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오는</a:t>
            </a:r>
            <a:r>
              <a:rPr lang="en-US" altLang="ko-KR" dirty="0">
                <a:ea typeface="맑은 고딕"/>
              </a:rPr>
              <a:t> MQTT </a:t>
            </a:r>
            <a:r>
              <a:rPr lang="en-US" altLang="ko-KR" dirty="0" err="1">
                <a:ea typeface="맑은 고딕"/>
              </a:rPr>
              <a:t>메세지를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처리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회원가입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로그인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얼굴인식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스케쥴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관리</a:t>
            </a:r>
            <a:r>
              <a:rPr lang="en-US" altLang="ko-KR" dirty="0">
                <a:ea typeface="맑은 고딕"/>
              </a:rPr>
              <a:t> 등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각 </a:t>
            </a:r>
            <a:r>
              <a:rPr lang="en-US" altLang="ko-KR" dirty="0" err="1">
                <a:ea typeface="맑은 고딕"/>
              </a:rPr>
              <a:t>기기</a:t>
            </a:r>
            <a:r>
              <a:rPr lang="en-US" altLang="ko-KR" dirty="0">
                <a:ea typeface="맑은 고딕"/>
              </a:rPr>
              <a:t> 및 </a:t>
            </a:r>
            <a:r>
              <a:rPr lang="en-US" altLang="ko-KR" dirty="0" err="1">
                <a:ea typeface="맑은 고딕"/>
              </a:rPr>
              <a:t>API를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얻은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값을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정제하여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DB에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업데이트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0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2332</Words>
  <Application>Microsoft Office PowerPoint</Application>
  <PresentationFormat>사용자 지정</PresentationFormat>
  <Paragraphs>483</Paragraphs>
  <Slides>49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Office 테마</vt:lpstr>
      <vt:lpstr>임베디드SW경진대회 WebOS Car2SmartHome</vt:lpstr>
      <vt:lpstr>PowerPoint 프레젠테이션</vt:lpstr>
      <vt:lpstr>네트워크 구성도</vt:lpstr>
      <vt:lpstr>업무분담</vt:lpstr>
      <vt:lpstr>서버 구축</vt:lpstr>
      <vt:lpstr>처리 서버</vt:lpstr>
      <vt:lpstr>openVPN 서버</vt:lpstr>
      <vt:lpstr>날씨 API</vt:lpstr>
      <vt:lpstr>MQTT 메시지 송수신 및 동작 처리</vt:lpstr>
      <vt:lpstr>계획 및 개선방향</vt:lpstr>
      <vt:lpstr>MQTT Broker</vt:lpstr>
      <vt:lpstr>항목구성</vt:lpstr>
      <vt:lpstr>동작구조</vt:lpstr>
      <vt:lpstr>계획 및 개선방향</vt:lpstr>
      <vt:lpstr>파이어베이스(DB)</vt:lpstr>
      <vt:lpstr>Authentication</vt:lpstr>
      <vt:lpstr>FireStore - user_account</vt:lpstr>
      <vt:lpstr>FireStore - uiux_preset</vt:lpstr>
      <vt:lpstr>FireStore – appliance_alarm</vt:lpstr>
      <vt:lpstr>FireStore - modes</vt:lpstr>
      <vt:lpstr>FireStore - schedule_mode</vt:lpstr>
      <vt:lpstr>Storage</vt:lpstr>
      <vt:lpstr>RealTime DB</vt:lpstr>
      <vt:lpstr>계획 및 개선방향</vt:lpstr>
      <vt:lpstr>카메라 측 기기</vt:lpstr>
      <vt:lpstr>카메라 측 기기 구성</vt:lpstr>
      <vt:lpstr>계획 및 개선방향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얼굴인식 구현</vt:lpstr>
      <vt:lpstr>PowerPoint 프레젠테이션</vt:lpstr>
      <vt:lpstr>PowerPoint 프레젠테이션</vt:lpstr>
      <vt:lpstr>PowerPoint 프레젠테이션</vt:lpstr>
      <vt:lpstr>문의사항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Windows 사용자</cp:lastModifiedBy>
  <cp:revision>661</cp:revision>
  <dcterms:created xsi:type="dcterms:W3CDTF">2021-07-15T04:09:33Z</dcterms:created>
  <dcterms:modified xsi:type="dcterms:W3CDTF">2021-09-12T12:12:01Z</dcterms:modified>
</cp:coreProperties>
</file>